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5" r:id="rId6"/>
    <p:sldId id="267" r:id="rId7"/>
    <p:sldId id="268" r:id="rId8"/>
    <p:sldId id="269" r:id="rId9"/>
    <p:sldId id="270" r:id="rId10"/>
    <p:sldId id="271" r:id="rId11"/>
    <p:sldId id="272" r:id="rId12"/>
    <p:sldId id="273" r:id="rId13"/>
    <p:sldId id="274" r:id="rId14"/>
    <p:sldId id="275" r:id="rId15"/>
    <p:sldId id="350" r:id="rId16"/>
    <p:sldId id="276" r:id="rId17"/>
    <p:sldId id="349" r:id="rId18"/>
    <p:sldId id="277" r:id="rId19"/>
    <p:sldId id="278" r:id="rId20"/>
    <p:sldId id="279" r:id="rId21"/>
    <p:sldId id="280" r:id="rId22"/>
    <p:sldId id="281" r:id="rId23"/>
    <p:sldId id="282" r:id="rId24"/>
    <p:sldId id="283" r:id="rId25"/>
    <p:sldId id="284" r:id="rId26"/>
    <p:sldId id="351" r:id="rId27"/>
    <p:sldId id="285" r:id="rId28"/>
    <p:sldId id="289" r:id="rId29"/>
    <p:sldId id="286" r:id="rId30"/>
    <p:sldId id="287" r:id="rId31"/>
    <p:sldId id="291" r:id="rId32"/>
    <p:sldId id="292" r:id="rId33"/>
    <p:sldId id="288" r:id="rId34"/>
    <p:sldId id="293" r:id="rId35"/>
    <p:sldId id="294" r:id="rId36"/>
    <p:sldId id="298" r:id="rId37"/>
    <p:sldId id="299" r:id="rId38"/>
    <p:sldId id="300" r:id="rId39"/>
    <p:sldId id="301" r:id="rId40"/>
    <p:sldId id="305" r:id="rId41"/>
    <p:sldId id="304" r:id="rId42"/>
    <p:sldId id="303" r:id="rId43"/>
    <p:sldId id="306" r:id="rId44"/>
    <p:sldId id="290" r:id="rId45"/>
    <p:sldId id="307" r:id="rId46"/>
    <p:sldId id="308" r:id="rId47"/>
    <p:sldId id="302" r:id="rId48"/>
    <p:sldId id="309" r:id="rId49"/>
    <p:sldId id="313" r:id="rId50"/>
    <p:sldId id="354" r:id="rId51"/>
    <p:sldId id="314" r:id="rId52"/>
    <p:sldId id="316" r:id="rId53"/>
    <p:sldId id="352" r:id="rId54"/>
    <p:sldId id="312" r:id="rId55"/>
    <p:sldId id="317" r:id="rId56"/>
    <p:sldId id="318" r:id="rId57"/>
    <p:sldId id="311" r:id="rId58"/>
    <p:sldId id="319" r:id="rId59"/>
    <p:sldId id="310" r:id="rId60"/>
    <p:sldId id="320" r:id="rId61"/>
    <p:sldId id="321" r:id="rId62"/>
    <p:sldId id="324" r:id="rId63"/>
    <p:sldId id="322" r:id="rId64"/>
    <p:sldId id="297" r:id="rId65"/>
    <p:sldId id="325" r:id="rId66"/>
    <p:sldId id="328" r:id="rId67"/>
    <p:sldId id="329" r:id="rId68"/>
    <p:sldId id="331" r:id="rId69"/>
    <p:sldId id="327" r:id="rId70"/>
    <p:sldId id="332" r:id="rId71"/>
    <p:sldId id="330" r:id="rId72"/>
    <p:sldId id="333" r:id="rId73"/>
    <p:sldId id="326" r:id="rId74"/>
    <p:sldId id="335" r:id="rId75"/>
    <p:sldId id="337" r:id="rId76"/>
    <p:sldId id="334" r:id="rId77"/>
    <p:sldId id="336" r:id="rId78"/>
    <p:sldId id="338" r:id="rId79"/>
    <p:sldId id="339" r:id="rId80"/>
    <p:sldId id="355" r:id="rId81"/>
    <p:sldId id="356" r:id="rId82"/>
    <p:sldId id="342" r:id="rId83"/>
    <p:sldId id="343" r:id="rId84"/>
    <p:sldId id="344" r:id="rId85"/>
    <p:sldId id="345" r:id="rId86"/>
    <p:sldId id="346" r:id="rId87"/>
    <p:sldId id="357" r:id="rId88"/>
    <p:sldId id="359" r:id="rId89"/>
    <p:sldId id="348"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t Microsoft" initials="CM" lastIdx="0" clrIdx="0">
    <p:extLst>
      <p:ext uri="{19B8F6BF-5375-455C-9EA6-DF929625EA0E}">
        <p15:presenceInfo xmlns:p15="http://schemas.microsoft.com/office/powerpoint/2012/main" userId="cfcc77b991259c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5343" autoAdjust="0"/>
  </p:normalViewPr>
  <p:slideViewPr>
    <p:cSldViewPr snapToGrid="0">
      <p:cViewPr varScale="1">
        <p:scale>
          <a:sx n="84" d="100"/>
          <a:sy n="84" d="100"/>
        </p:scale>
        <p:origin x="48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ata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A5E7B-1A47-488A-A5D1-C9E0E98E66C3}" type="doc">
      <dgm:prSet loTypeId="urn:microsoft.com/office/officeart/2005/8/layout/vList3" loCatId="list" qsTypeId="urn:microsoft.com/office/officeart/2005/8/quickstyle/simple1" qsCatId="simple" csTypeId="urn:microsoft.com/office/officeart/2005/8/colors/accent4_1" csCatId="accent4" phldr="1"/>
      <dgm:spPr/>
    </dgm:pt>
    <dgm:pt modelId="{2DE0D566-FBAD-4699-A760-45E8CA6DF145}">
      <dgm:prSet phldrT="[Text]"/>
      <dgm:spPr>
        <a:solidFill>
          <a:schemeClr val="accent4">
            <a:lumMod val="40000"/>
            <a:lumOff val="60000"/>
          </a:schemeClr>
        </a:solidFill>
      </dgm:spPr>
      <dgm:t>
        <a:bodyPr/>
        <a:lstStyle/>
        <a:p>
          <a:r>
            <a:rPr lang="ro-RO" dirty="0" smtClean="0">
              <a:latin typeface="Bahnschrift Light" panose="020B0502040204020203" pitchFamily="34" charset="0"/>
              <a:ea typeface="Cambria Math" panose="02040503050406030204" pitchFamily="18" charset="0"/>
            </a:rPr>
            <a:t>Germania</a:t>
          </a:r>
          <a:endParaRPr lang="ro-RO" dirty="0">
            <a:latin typeface="Bahnschrift Light" panose="020B0502040204020203" pitchFamily="34" charset="0"/>
            <a:ea typeface="Cambria Math" panose="02040503050406030204" pitchFamily="18" charset="0"/>
          </a:endParaRPr>
        </a:p>
      </dgm:t>
    </dgm:pt>
    <dgm:pt modelId="{FD828354-0D1F-4DE0-AE26-085FCB2F03FD}" type="parTrans" cxnId="{1991FA97-3BFE-4801-B47A-61288696C0CE}">
      <dgm:prSet/>
      <dgm:spPr/>
      <dgm:t>
        <a:bodyPr/>
        <a:lstStyle/>
        <a:p>
          <a:endParaRPr lang="ro-RO"/>
        </a:p>
      </dgm:t>
    </dgm:pt>
    <dgm:pt modelId="{1A5BA3A2-6248-45CA-AB40-FC2ABFD7711D}" type="sibTrans" cxnId="{1991FA97-3BFE-4801-B47A-61288696C0CE}">
      <dgm:prSet/>
      <dgm:spPr/>
      <dgm:t>
        <a:bodyPr/>
        <a:lstStyle/>
        <a:p>
          <a:endParaRPr lang="ro-RO"/>
        </a:p>
      </dgm:t>
    </dgm:pt>
    <dgm:pt modelId="{926C08CC-3F48-44F9-8841-2EFBFE6E7E38}">
      <dgm:prSet phldrT="[Text]"/>
      <dgm:spPr>
        <a:solidFill>
          <a:schemeClr val="accent6">
            <a:lumMod val="40000"/>
            <a:lumOff val="60000"/>
          </a:schemeClr>
        </a:solidFill>
      </dgm:spPr>
      <dgm:t>
        <a:bodyPr/>
        <a:lstStyle/>
        <a:p>
          <a:r>
            <a:rPr lang="ro-RO" dirty="0" smtClean="0">
              <a:latin typeface="Bahnschrift Light" panose="020B0502040204020203" pitchFamily="34" charset="0"/>
            </a:rPr>
            <a:t>Japonia</a:t>
          </a:r>
          <a:endParaRPr lang="ro-RO" dirty="0">
            <a:latin typeface="Bahnschrift Light" panose="020B0502040204020203" pitchFamily="34" charset="0"/>
          </a:endParaRPr>
        </a:p>
      </dgm:t>
    </dgm:pt>
    <dgm:pt modelId="{AFAB9B90-9D5A-4074-AEC3-7CA0E20D9AAC}" type="parTrans" cxnId="{CA3D3B45-416A-441F-B3C2-39E6B9A08044}">
      <dgm:prSet/>
      <dgm:spPr/>
      <dgm:t>
        <a:bodyPr/>
        <a:lstStyle/>
        <a:p>
          <a:endParaRPr lang="ro-RO"/>
        </a:p>
      </dgm:t>
    </dgm:pt>
    <dgm:pt modelId="{BAF15B49-0DD6-441E-8F84-B0237718F63C}" type="sibTrans" cxnId="{CA3D3B45-416A-441F-B3C2-39E6B9A08044}">
      <dgm:prSet/>
      <dgm:spPr/>
      <dgm:t>
        <a:bodyPr/>
        <a:lstStyle/>
        <a:p>
          <a:endParaRPr lang="ro-RO"/>
        </a:p>
      </dgm:t>
    </dgm:pt>
    <dgm:pt modelId="{E8476D3D-1855-4317-854D-44D1721B715B}">
      <dgm:prSet phldrT="[Text]"/>
      <dgm:spPr>
        <a:solidFill>
          <a:schemeClr val="accent4">
            <a:lumMod val="40000"/>
            <a:lumOff val="60000"/>
          </a:schemeClr>
        </a:solidFill>
      </dgm:spPr>
      <dgm:t>
        <a:bodyPr/>
        <a:lstStyle/>
        <a:p>
          <a:r>
            <a:rPr lang="ro-RO" dirty="0" smtClean="0"/>
            <a:t>Italia</a:t>
          </a:r>
        </a:p>
      </dgm:t>
    </dgm:pt>
    <dgm:pt modelId="{ACD11BAD-9A71-4BCF-B0E6-FB60EDB13BAB}" type="parTrans" cxnId="{6E2E7EFB-6D37-4A56-BC25-F2F4102FC974}">
      <dgm:prSet/>
      <dgm:spPr/>
      <dgm:t>
        <a:bodyPr/>
        <a:lstStyle/>
        <a:p>
          <a:endParaRPr lang="ro-RO"/>
        </a:p>
      </dgm:t>
    </dgm:pt>
    <dgm:pt modelId="{CCCE52DE-9CFF-4CE6-955F-FAAED4B7BBE0}" type="sibTrans" cxnId="{6E2E7EFB-6D37-4A56-BC25-F2F4102FC974}">
      <dgm:prSet/>
      <dgm:spPr/>
      <dgm:t>
        <a:bodyPr/>
        <a:lstStyle/>
        <a:p>
          <a:endParaRPr lang="ro-RO"/>
        </a:p>
      </dgm:t>
    </dgm:pt>
    <dgm:pt modelId="{C97CFE2F-BA65-44AD-8828-5EFB9A0BA4DD}" type="pres">
      <dgm:prSet presAssocID="{8A2A5E7B-1A47-488A-A5D1-C9E0E98E66C3}" presName="linearFlow" presStyleCnt="0">
        <dgm:presLayoutVars>
          <dgm:dir/>
          <dgm:resizeHandles val="exact"/>
        </dgm:presLayoutVars>
      </dgm:prSet>
      <dgm:spPr/>
    </dgm:pt>
    <dgm:pt modelId="{FBF3783E-96D7-42D8-8D89-7396DF2AC869}" type="pres">
      <dgm:prSet presAssocID="{2DE0D566-FBAD-4699-A760-45E8CA6DF145}" presName="composite" presStyleCnt="0"/>
      <dgm:spPr/>
    </dgm:pt>
    <dgm:pt modelId="{3BD725AB-7BDB-44BD-A7DD-AEBCA6859255}" type="pres">
      <dgm:prSet presAssocID="{2DE0D566-FBAD-4699-A760-45E8CA6DF145}" presName="imgShp" presStyleLbl="fgImgPlace1" presStyleIdx="0" presStyleCnt="3" custScaleY="67339" custLinFactNeighborX="-49806" custLinFactNeighborY="-1017"/>
      <dgm:spPr>
        <a:prstGeom prst="rect">
          <a:avLst/>
        </a:prstGeom>
        <a:blipFill rotWithShape="1">
          <a:blip xmlns:r="http://schemas.openxmlformats.org/officeDocument/2006/relationships" r:embed="rId1"/>
          <a:stretch>
            <a:fillRect/>
          </a:stretch>
        </a:blipFill>
      </dgm:spPr>
    </dgm:pt>
    <dgm:pt modelId="{D8F0B3A0-FC79-41D9-AB6A-B2BD9B1A072E}" type="pres">
      <dgm:prSet presAssocID="{2DE0D566-FBAD-4699-A760-45E8CA6DF145}" presName="txShp" presStyleLbl="node1" presStyleIdx="0" presStyleCnt="3">
        <dgm:presLayoutVars>
          <dgm:bulletEnabled val="1"/>
        </dgm:presLayoutVars>
      </dgm:prSet>
      <dgm:spPr/>
      <dgm:t>
        <a:bodyPr/>
        <a:lstStyle/>
        <a:p>
          <a:endParaRPr lang="ro-RO"/>
        </a:p>
      </dgm:t>
    </dgm:pt>
    <dgm:pt modelId="{A09D93B4-2738-45B1-ACC2-8F959D809D3A}" type="pres">
      <dgm:prSet presAssocID="{1A5BA3A2-6248-45CA-AB40-FC2ABFD7711D}" presName="spacing" presStyleCnt="0"/>
      <dgm:spPr/>
    </dgm:pt>
    <dgm:pt modelId="{A8BA4554-03D1-439E-A690-11E9F9908EC7}" type="pres">
      <dgm:prSet presAssocID="{926C08CC-3F48-44F9-8841-2EFBFE6E7E38}" presName="composite" presStyleCnt="0"/>
      <dgm:spPr/>
    </dgm:pt>
    <dgm:pt modelId="{7C1A61CF-943C-4AE2-9C65-F97156AC885C}" type="pres">
      <dgm:prSet presAssocID="{926C08CC-3F48-44F9-8841-2EFBFE6E7E38}" presName="imgShp" presStyleLbl="fgImgPlace1" presStyleIdx="1" presStyleCnt="3" custScaleX="105907" custScaleY="67348" custLinFactNeighborX="-53873" custLinFactNeighborY="0"/>
      <dgm:spPr>
        <a:prstGeom prst="rect">
          <a:avLst/>
        </a:prstGeom>
        <a:blipFill rotWithShape="1">
          <a:blip xmlns:r="http://schemas.openxmlformats.org/officeDocument/2006/relationships" r:embed="rId2"/>
          <a:stretch>
            <a:fillRect/>
          </a:stretch>
        </a:blipFill>
      </dgm:spPr>
    </dgm:pt>
    <dgm:pt modelId="{E98F77C2-F6C4-4776-AB7D-2127E9EBB9A8}" type="pres">
      <dgm:prSet presAssocID="{926C08CC-3F48-44F9-8841-2EFBFE6E7E38}" presName="txShp" presStyleLbl="node1" presStyleIdx="1" presStyleCnt="3">
        <dgm:presLayoutVars>
          <dgm:bulletEnabled val="1"/>
        </dgm:presLayoutVars>
      </dgm:prSet>
      <dgm:spPr/>
      <dgm:t>
        <a:bodyPr/>
        <a:lstStyle/>
        <a:p>
          <a:endParaRPr lang="ro-RO"/>
        </a:p>
      </dgm:t>
    </dgm:pt>
    <dgm:pt modelId="{D097F5E5-B15A-4217-8904-8721AD109CDD}" type="pres">
      <dgm:prSet presAssocID="{BAF15B49-0DD6-441E-8F84-B0237718F63C}" presName="spacing" presStyleCnt="0"/>
      <dgm:spPr/>
    </dgm:pt>
    <dgm:pt modelId="{52CF0B46-A858-4E29-8013-4B98F425321D}" type="pres">
      <dgm:prSet presAssocID="{E8476D3D-1855-4317-854D-44D1721B715B}" presName="composite" presStyleCnt="0"/>
      <dgm:spPr/>
    </dgm:pt>
    <dgm:pt modelId="{E04FA408-0165-4343-801C-882607BAB642}" type="pres">
      <dgm:prSet presAssocID="{E8476D3D-1855-4317-854D-44D1721B715B}" presName="imgShp" presStyleLbl="fgImgPlace1" presStyleIdx="2" presStyleCnt="3" custScaleX="101001" custScaleY="62246" custLinFactNeighborX="-50823" custLinFactNeighborY="1016"/>
      <dgm:spPr>
        <a:prstGeom prst="rect">
          <a:avLst/>
        </a:prstGeom>
        <a:blipFill rotWithShape="1">
          <a:blip xmlns:r="http://schemas.openxmlformats.org/officeDocument/2006/relationships" r:embed="rId3"/>
          <a:stretch>
            <a:fillRect/>
          </a:stretch>
        </a:blipFill>
      </dgm:spPr>
    </dgm:pt>
    <dgm:pt modelId="{4E60540B-2E0A-4553-8082-BC4F3C095046}" type="pres">
      <dgm:prSet presAssocID="{E8476D3D-1855-4317-854D-44D1721B715B}" presName="txShp" presStyleLbl="node1" presStyleIdx="2" presStyleCnt="3">
        <dgm:presLayoutVars>
          <dgm:bulletEnabled val="1"/>
        </dgm:presLayoutVars>
      </dgm:prSet>
      <dgm:spPr/>
      <dgm:t>
        <a:bodyPr/>
        <a:lstStyle/>
        <a:p>
          <a:endParaRPr lang="ro-RO"/>
        </a:p>
      </dgm:t>
    </dgm:pt>
  </dgm:ptLst>
  <dgm:cxnLst>
    <dgm:cxn modelId="{003BB871-BEF0-445B-AC3B-CA45706679DB}" type="presOf" srcId="{926C08CC-3F48-44F9-8841-2EFBFE6E7E38}" destId="{E98F77C2-F6C4-4776-AB7D-2127E9EBB9A8}" srcOrd="0" destOrd="0" presId="urn:microsoft.com/office/officeart/2005/8/layout/vList3"/>
    <dgm:cxn modelId="{CA3D3B45-416A-441F-B3C2-39E6B9A08044}" srcId="{8A2A5E7B-1A47-488A-A5D1-C9E0E98E66C3}" destId="{926C08CC-3F48-44F9-8841-2EFBFE6E7E38}" srcOrd="1" destOrd="0" parTransId="{AFAB9B90-9D5A-4074-AEC3-7CA0E20D9AAC}" sibTransId="{BAF15B49-0DD6-441E-8F84-B0237718F63C}"/>
    <dgm:cxn modelId="{1991FA97-3BFE-4801-B47A-61288696C0CE}" srcId="{8A2A5E7B-1A47-488A-A5D1-C9E0E98E66C3}" destId="{2DE0D566-FBAD-4699-A760-45E8CA6DF145}" srcOrd="0" destOrd="0" parTransId="{FD828354-0D1F-4DE0-AE26-085FCB2F03FD}" sibTransId="{1A5BA3A2-6248-45CA-AB40-FC2ABFD7711D}"/>
    <dgm:cxn modelId="{7EE75842-8EA6-43DC-8498-288D6E4D5D44}" type="presOf" srcId="{2DE0D566-FBAD-4699-A760-45E8CA6DF145}" destId="{D8F0B3A0-FC79-41D9-AB6A-B2BD9B1A072E}" srcOrd="0" destOrd="0" presId="urn:microsoft.com/office/officeart/2005/8/layout/vList3"/>
    <dgm:cxn modelId="{6E2E7EFB-6D37-4A56-BC25-F2F4102FC974}" srcId="{8A2A5E7B-1A47-488A-A5D1-C9E0E98E66C3}" destId="{E8476D3D-1855-4317-854D-44D1721B715B}" srcOrd="2" destOrd="0" parTransId="{ACD11BAD-9A71-4BCF-B0E6-FB60EDB13BAB}" sibTransId="{CCCE52DE-9CFF-4CE6-955F-FAAED4B7BBE0}"/>
    <dgm:cxn modelId="{1EC10C85-50E5-48BA-BC14-0B71230BA910}" type="presOf" srcId="{8A2A5E7B-1A47-488A-A5D1-C9E0E98E66C3}" destId="{C97CFE2F-BA65-44AD-8828-5EFB9A0BA4DD}" srcOrd="0" destOrd="0" presId="urn:microsoft.com/office/officeart/2005/8/layout/vList3"/>
    <dgm:cxn modelId="{77CF39D5-4D42-4704-A405-3B18D42A4C58}" type="presOf" srcId="{E8476D3D-1855-4317-854D-44D1721B715B}" destId="{4E60540B-2E0A-4553-8082-BC4F3C095046}" srcOrd="0" destOrd="0" presId="urn:microsoft.com/office/officeart/2005/8/layout/vList3"/>
    <dgm:cxn modelId="{C2FC262D-902F-433D-AFA4-5DC39F7D2A39}" type="presParOf" srcId="{C97CFE2F-BA65-44AD-8828-5EFB9A0BA4DD}" destId="{FBF3783E-96D7-42D8-8D89-7396DF2AC869}" srcOrd="0" destOrd="0" presId="urn:microsoft.com/office/officeart/2005/8/layout/vList3"/>
    <dgm:cxn modelId="{832D8B21-8866-44B7-B766-DC54DEF0C905}" type="presParOf" srcId="{FBF3783E-96D7-42D8-8D89-7396DF2AC869}" destId="{3BD725AB-7BDB-44BD-A7DD-AEBCA6859255}" srcOrd="0" destOrd="0" presId="urn:microsoft.com/office/officeart/2005/8/layout/vList3"/>
    <dgm:cxn modelId="{0ED25C4E-F09A-40DA-92D8-39402A3E6D9F}" type="presParOf" srcId="{FBF3783E-96D7-42D8-8D89-7396DF2AC869}" destId="{D8F0B3A0-FC79-41D9-AB6A-B2BD9B1A072E}" srcOrd="1" destOrd="0" presId="urn:microsoft.com/office/officeart/2005/8/layout/vList3"/>
    <dgm:cxn modelId="{5E63EFCD-D568-48F8-8C3C-8A0EE00DFD50}" type="presParOf" srcId="{C97CFE2F-BA65-44AD-8828-5EFB9A0BA4DD}" destId="{A09D93B4-2738-45B1-ACC2-8F959D809D3A}" srcOrd="1" destOrd="0" presId="urn:microsoft.com/office/officeart/2005/8/layout/vList3"/>
    <dgm:cxn modelId="{41DEFDCB-50D1-4970-8C4F-28D8E6FB9049}" type="presParOf" srcId="{C97CFE2F-BA65-44AD-8828-5EFB9A0BA4DD}" destId="{A8BA4554-03D1-439E-A690-11E9F9908EC7}" srcOrd="2" destOrd="0" presId="urn:microsoft.com/office/officeart/2005/8/layout/vList3"/>
    <dgm:cxn modelId="{82379609-FAB8-4F21-B245-3CAD64688B72}" type="presParOf" srcId="{A8BA4554-03D1-439E-A690-11E9F9908EC7}" destId="{7C1A61CF-943C-4AE2-9C65-F97156AC885C}" srcOrd="0" destOrd="0" presId="urn:microsoft.com/office/officeart/2005/8/layout/vList3"/>
    <dgm:cxn modelId="{E92E171B-3BC7-417C-86C3-1BD000298D6A}" type="presParOf" srcId="{A8BA4554-03D1-439E-A690-11E9F9908EC7}" destId="{E98F77C2-F6C4-4776-AB7D-2127E9EBB9A8}" srcOrd="1" destOrd="0" presId="urn:microsoft.com/office/officeart/2005/8/layout/vList3"/>
    <dgm:cxn modelId="{3362B4AF-0A2D-4B4C-B822-E90D614952C5}" type="presParOf" srcId="{C97CFE2F-BA65-44AD-8828-5EFB9A0BA4DD}" destId="{D097F5E5-B15A-4217-8904-8721AD109CDD}" srcOrd="3" destOrd="0" presId="urn:microsoft.com/office/officeart/2005/8/layout/vList3"/>
    <dgm:cxn modelId="{D145EB3F-E478-4FB5-ABBE-983144AE401F}" type="presParOf" srcId="{C97CFE2F-BA65-44AD-8828-5EFB9A0BA4DD}" destId="{52CF0B46-A858-4E29-8013-4B98F425321D}" srcOrd="4" destOrd="0" presId="urn:microsoft.com/office/officeart/2005/8/layout/vList3"/>
    <dgm:cxn modelId="{CDEC9627-6D78-4E0D-8A6F-B0B2D980A567}" type="presParOf" srcId="{52CF0B46-A858-4E29-8013-4B98F425321D}" destId="{E04FA408-0165-4343-801C-882607BAB642}" srcOrd="0" destOrd="0" presId="urn:microsoft.com/office/officeart/2005/8/layout/vList3"/>
    <dgm:cxn modelId="{91F641E0-4659-4CF5-BBBC-AF49B2A881D1}" type="presParOf" srcId="{52CF0B46-A858-4E29-8013-4B98F425321D}" destId="{4E60540B-2E0A-4553-8082-BC4F3C09504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A5E7B-1A47-488A-A5D1-C9E0E98E66C3}" type="doc">
      <dgm:prSet loTypeId="urn:microsoft.com/office/officeart/2005/8/layout/vList3" loCatId="list" qsTypeId="urn:microsoft.com/office/officeart/2005/8/quickstyle/simple1" qsCatId="simple" csTypeId="urn:microsoft.com/office/officeart/2005/8/colors/accent4_1" csCatId="accent4" phldr="1"/>
      <dgm:spPr/>
    </dgm:pt>
    <dgm:pt modelId="{2DE0D566-FBAD-4699-A760-45E8CA6DF145}">
      <dgm:prSet phldrT="[Text]"/>
      <dgm:spPr>
        <a:solidFill>
          <a:schemeClr val="accent4">
            <a:lumMod val="40000"/>
            <a:lumOff val="60000"/>
          </a:schemeClr>
        </a:solidFill>
      </dgm:spPr>
      <dgm:t>
        <a:bodyPr/>
        <a:lstStyle/>
        <a:p>
          <a:r>
            <a:rPr lang="ro-RO" dirty="0" smtClean="0">
              <a:latin typeface="Bahnschrift Light" panose="020B0502040204020203" pitchFamily="34" charset="0"/>
              <a:ea typeface="Cambria Math" panose="02040503050406030204" pitchFamily="18" charset="0"/>
            </a:rPr>
            <a:t>Uniunea Sovietică</a:t>
          </a:r>
          <a:endParaRPr lang="ro-RO" dirty="0">
            <a:latin typeface="Bahnschrift Light" panose="020B0502040204020203" pitchFamily="34" charset="0"/>
            <a:ea typeface="Cambria Math" panose="02040503050406030204" pitchFamily="18" charset="0"/>
          </a:endParaRPr>
        </a:p>
      </dgm:t>
    </dgm:pt>
    <dgm:pt modelId="{FD828354-0D1F-4DE0-AE26-085FCB2F03FD}" type="parTrans" cxnId="{1991FA97-3BFE-4801-B47A-61288696C0CE}">
      <dgm:prSet/>
      <dgm:spPr/>
      <dgm:t>
        <a:bodyPr/>
        <a:lstStyle/>
        <a:p>
          <a:endParaRPr lang="ro-RO"/>
        </a:p>
      </dgm:t>
    </dgm:pt>
    <dgm:pt modelId="{1A5BA3A2-6248-45CA-AB40-FC2ABFD7711D}" type="sibTrans" cxnId="{1991FA97-3BFE-4801-B47A-61288696C0CE}">
      <dgm:prSet/>
      <dgm:spPr/>
      <dgm:t>
        <a:bodyPr/>
        <a:lstStyle/>
        <a:p>
          <a:endParaRPr lang="ro-RO"/>
        </a:p>
      </dgm:t>
    </dgm:pt>
    <dgm:pt modelId="{926C08CC-3F48-44F9-8841-2EFBFE6E7E38}">
      <dgm:prSet phldrT="[Text]"/>
      <dgm:spPr>
        <a:solidFill>
          <a:schemeClr val="accent6">
            <a:lumMod val="40000"/>
            <a:lumOff val="60000"/>
          </a:schemeClr>
        </a:solidFill>
      </dgm:spPr>
      <dgm:t>
        <a:bodyPr/>
        <a:lstStyle/>
        <a:p>
          <a:r>
            <a:rPr lang="ro-RO" dirty="0" smtClean="0">
              <a:latin typeface="Bahnschrift Light" panose="020B0502040204020203" pitchFamily="34" charset="0"/>
            </a:rPr>
            <a:t>Statele Unite</a:t>
          </a:r>
          <a:endParaRPr lang="ro-RO" dirty="0">
            <a:latin typeface="Bahnschrift Light" panose="020B0502040204020203" pitchFamily="34" charset="0"/>
          </a:endParaRPr>
        </a:p>
      </dgm:t>
    </dgm:pt>
    <dgm:pt modelId="{AFAB9B90-9D5A-4074-AEC3-7CA0E20D9AAC}" type="parTrans" cxnId="{CA3D3B45-416A-441F-B3C2-39E6B9A08044}">
      <dgm:prSet/>
      <dgm:spPr/>
      <dgm:t>
        <a:bodyPr/>
        <a:lstStyle/>
        <a:p>
          <a:endParaRPr lang="ro-RO"/>
        </a:p>
      </dgm:t>
    </dgm:pt>
    <dgm:pt modelId="{BAF15B49-0DD6-441E-8F84-B0237718F63C}" type="sibTrans" cxnId="{CA3D3B45-416A-441F-B3C2-39E6B9A08044}">
      <dgm:prSet/>
      <dgm:spPr/>
      <dgm:t>
        <a:bodyPr/>
        <a:lstStyle/>
        <a:p>
          <a:endParaRPr lang="ro-RO"/>
        </a:p>
      </dgm:t>
    </dgm:pt>
    <dgm:pt modelId="{E8476D3D-1855-4317-854D-44D1721B715B}">
      <dgm:prSet phldrT="[Text]"/>
      <dgm:spPr>
        <a:solidFill>
          <a:schemeClr val="accent4">
            <a:lumMod val="40000"/>
            <a:lumOff val="60000"/>
          </a:schemeClr>
        </a:solidFill>
      </dgm:spPr>
      <dgm:t>
        <a:bodyPr/>
        <a:lstStyle/>
        <a:p>
          <a:r>
            <a:rPr lang="ro-RO" dirty="0" smtClean="0"/>
            <a:t>Regatul Unit</a:t>
          </a:r>
        </a:p>
      </dgm:t>
    </dgm:pt>
    <dgm:pt modelId="{ACD11BAD-9A71-4BCF-B0E6-FB60EDB13BAB}" type="parTrans" cxnId="{6E2E7EFB-6D37-4A56-BC25-F2F4102FC974}">
      <dgm:prSet/>
      <dgm:spPr/>
      <dgm:t>
        <a:bodyPr/>
        <a:lstStyle/>
        <a:p>
          <a:endParaRPr lang="ro-RO"/>
        </a:p>
      </dgm:t>
    </dgm:pt>
    <dgm:pt modelId="{CCCE52DE-9CFF-4CE6-955F-FAAED4B7BBE0}" type="sibTrans" cxnId="{6E2E7EFB-6D37-4A56-BC25-F2F4102FC974}">
      <dgm:prSet/>
      <dgm:spPr/>
      <dgm:t>
        <a:bodyPr/>
        <a:lstStyle/>
        <a:p>
          <a:endParaRPr lang="ro-RO"/>
        </a:p>
      </dgm:t>
    </dgm:pt>
    <dgm:pt modelId="{6A3E455F-A5BF-482F-903A-571290C24D9D}">
      <dgm:prSet phldrT="[Text]"/>
      <dgm:spPr>
        <a:solidFill>
          <a:schemeClr val="accent6">
            <a:lumMod val="40000"/>
            <a:lumOff val="60000"/>
          </a:schemeClr>
        </a:solidFill>
      </dgm:spPr>
      <dgm:t>
        <a:bodyPr/>
        <a:lstStyle/>
        <a:p>
          <a:r>
            <a:rPr lang="ro-RO" dirty="0" smtClean="0">
              <a:latin typeface="Bahnschrift Light" panose="020B0502040204020203" pitchFamily="34" charset="0"/>
            </a:rPr>
            <a:t>China</a:t>
          </a:r>
        </a:p>
      </dgm:t>
    </dgm:pt>
    <dgm:pt modelId="{11FC098C-EBE5-494C-953C-B1FE6653BCE3}" type="parTrans" cxnId="{749C9E35-9C1C-4FDF-945A-D637F47BFE74}">
      <dgm:prSet/>
      <dgm:spPr/>
      <dgm:t>
        <a:bodyPr/>
        <a:lstStyle/>
        <a:p>
          <a:endParaRPr lang="ro-RO"/>
        </a:p>
      </dgm:t>
    </dgm:pt>
    <dgm:pt modelId="{1F462A45-B760-4AB8-A197-A47F72305B9D}" type="sibTrans" cxnId="{749C9E35-9C1C-4FDF-945A-D637F47BFE74}">
      <dgm:prSet/>
      <dgm:spPr/>
      <dgm:t>
        <a:bodyPr/>
        <a:lstStyle/>
        <a:p>
          <a:endParaRPr lang="ro-RO"/>
        </a:p>
      </dgm:t>
    </dgm:pt>
    <dgm:pt modelId="{C97CFE2F-BA65-44AD-8828-5EFB9A0BA4DD}" type="pres">
      <dgm:prSet presAssocID="{8A2A5E7B-1A47-488A-A5D1-C9E0E98E66C3}" presName="linearFlow" presStyleCnt="0">
        <dgm:presLayoutVars>
          <dgm:dir/>
          <dgm:resizeHandles val="exact"/>
        </dgm:presLayoutVars>
      </dgm:prSet>
      <dgm:spPr/>
    </dgm:pt>
    <dgm:pt modelId="{FBF3783E-96D7-42D8-8D89-7396DF2AC869}" type="pres">
      <dgm:prSet presAssocID="{2DE0D566-FBAD-4699-A760-45E8CA6DF145}" presName="composite" presStyleCnt="0"/>
      <dgm:spPr/>
    </dgm:pt>
    <dgm:pt modelId="{3BD725AB-7BDB-44BD-A7DD-AEBCA6859255}" type="pres">
      <dgm:prSet presAssocID="{2DE0D566-FBAD-4699-A760-45E8CA6DF145}" presName="imgShp" presStyleLbl="fgImgPlace1" presStyleIdx="0" presStyleCnt="4" custScaleY="67339" custLinFactNeighborX="-49806" custLinFactNeighborY="-1017"/>
      <dgm:spPr>
        <a:prstGeom prst="rect">
          <a:avLst/>
        </a:prstGeom>
        <a:blipFill rotWithShape="1">
          <a:blip xmlns:r="http://schemas.openxmlformats.org/officeDocument/2006/relationships" r:embed="rId1"/>
          <a:stretch>
            <a:fillRect/>
          </a:stretch>
        </a:blipFill>
      </dgm:spPr>
    </dgm:pt>
    <dgm:pt modelId="{D8F0B3A0-FC79-41D9-AB6A-B2BD9B1A072E}" type="pres">
      <dgm:prSet presAssocID="{2DE0D566-FBAD-4699-A760-45E8CA6DF145}" presName="txShp" presStyleLbl="node1" presStyleIdx="0" presStyleCnt="4">
        <dgm:presLayoutVars>
          <dgm:bulletEnabled val="1"/>
        </dgm:presLayoutVars>
      </dgm:prSet>
      <dgm:spPr/>
      <dgm:t>
        <a:bodyPr/>
        <a:lstStyle/>
        <a:p>
          <a:endParaRPr lang="ro-RO"/>
        </a:p>
      </dgm:t>
    </dgm:pt>
    <dgm:pt modelId="{A09D93B4-2738-45B1-ACC2-8F959D809D3A}" type="pres">
      <dgm:prSet presAssocID="{1A5BA3A2-6248-45CA-AB40-FC2ABFD7711D}" presName="spacing" presStyleCnt="0"/>
      <dgm:spPr/>
    </dgm:pt>
    <dgm:pt modelId="{A8BA4554-03D1-439E-A690-11E9F9908EC7}" type="pres">
      <dgm:prSet presAssocID="{926C08CC-3F48-44F9-8841-2EFBFE6E7E38}" presName="composite" presStyleCnt="0"/>
      <dgm:spPr/>
    </dgm:pt>
    <dgm:pt modelId="{7C1A61CF-943C-4AE2-9C65-F97156AC885C}" type="pres">
      <dgm:prSet presAssocID="{926C08CC-3F48-44F9-8841-2EFBFE6E7E38}" presName="imgShp" presStyleLbl="fgImgPlace1" presStyleIdx="1" presStyleCnt="4" custScaleX="105907" custScaleY="67348" custLinFactNeighborX="-53873" custLinFactNeighborY="0"/>
      <dgm:spPr>
        <a:prstGeom prst="rect">
          <a:avLst/>
        </a:prstGeom>
        <a:blipFill rotWithShape="1">
          <a:blip xmlns:r="http://schemas.openxmlformats.org/officeDocument/2006/relationships" r:embed="rId2"/>
          <a:stretch>
            <a:fillRect/>
          </a:stretch>
        </a:blipFill>
      </dgm:spPr>
    </dgm:pt>
    <dgm:pt modelId="{E98F77C2-F6C4-4776-AB7D-2127E9EBB9A8}" type="pres">
      <dgm:prSet presAssocID="{926C08CC-3F48-44F9-8841-2EFBFE6E7E38}" presName="txShp" presStyleLbl="node1" presStyleIdx="1" presStyleCnt="4">
        <dgm:presLayoutVars>
          <dgm:bulletEnabled val="1"/>
        </dgm:presLayoutVars>
      </dgm:prSet>
      <dgm:spPr/>
      <dgm:t>
        <a:bodyPr/>
        <a:lstStyle/>
        <a:p>
          <a:endParaRPr lang="ro-RO"/>
        </a:p>
      </dgm:t>
    </dgm:pt>
    <dgm:pt modelId="{D097F5E5-B15A-4217-8904-8721AD109CDD}" type="pres">
      <dgm:prSet presAssocID="{BAF15B49-0DD6-441E-8F84-B0237718F63C}" presName="spacing" presStyleCnt="0"/>
      <dgm:spPr/>
    </dgm:pt>
    <dgm:pt modelId="{52CF0B46-A858-4E29-8013-4B98F425321D}" type="pres">
      <dgm:prSet presAssocID="{E8476D3D-1855-4317-854D-44D1721B715B}" presName="composite" presStyleCnt="0"/>
      <dgm:spPr/>
    </dgm:pt>
    <dgm:pt modelId="{E04FA408-0165-4343-801C-882607BAB642}" type="pres">
      <dgm:prSet presAssocID="{E8476D3D-1855-4317-854D-44D1721B715B}" presName="imgShp" presStyleLbl="fgImgPlace1" presStyleIdx="2" presStyleCnt="4" custScaleX="101001" custScaleY="62246" custLinFactNeighborX="-50823" custLinFactNeighborY="1016"/>
      <dgm:spPr>
        <a:prstGeom prst="rect">
          <a:avLst/>
        </a:prstGeom>
        <a:blipFill rotWithShape="1">
          <a:blip xmlns:r="http://schemas.openxmlformats.org/officeDocument/2006/relationships" r:embed="rId3"/>
          <a:stretch>
            <a:fillRect/>
          </a:stretch>
        </a:blipFill>
      </dgm:spPr>
    </dgm:pt>
    <dgm:pt modelId="{4E60540B-2E0A-4553-8082-BC4F3C095046}" type="pres">
      <dgm:prSet presAssocID="{E8476D3D-1855-4317-854D-44D1721B715B}" presName="txShp" presStyleLbl="node1" presStyleIdx="2" presStyleCnt="4">
        <dgm:presLayoutVars>
          <dgm:bulletEnabled val="1"/>
        </dgm:presLayoutVars>
      </dgm:prSet>
      <dgm:spPr/>
      <dgm:t>
        <a:bodyPr/>
        <a:lstStyle/>
        <a:p>
          <a:endParaRPr lang="ro-RO"/>
        </a:p>
      </dgm:t>
    </dgm:pt>
    <dgm:pt modelId="{A362E69C-13A3-492C-9C54-17F693AEDB57}" type="pres">
      <dgm:prSet presAssocID="{CCCE52DE-9CFF-4CE6-955F-FAAED4B7BBE0}" presName="spacing" presStyleCnt="0"/>
      <dgm:spPr/>
    </dgm:pt>
    <dgm:pt modelId="{DB8804CC-4A43-45D0-8635-E700330AD699}" type="pres">
      <dgm:prSet presAssocID="{6A3E455F-A5BF-482F-903A-571290C24D9D}" presName="composite" presStyleCnt="0"/>
      <dgm:spPr/>
    </dgm:pt>
    <dgm:pt modelId="{9F664308-D470-483B-883D-579DFAB0FE92}" type="pres">
      <dgm:prSet presAssocID="{6A3E455F-A5BF-482F-903A-571290C24D9D}" presName="imgShp" presStyleLbl="fgImgPlace1" presStyleIdx="3" presStyleCnt="4" custScaleX="103807" custScaleY="61148" custLinFactNeighborX="-54894" custLinFactNeighborY="-2450"/>
      <dgm:spPr>
        <a:prstGeom prst="rect">
          <a:avLst/>
        </a:prstGeom>
        <a:blipFill rotWithShape="1">
          <a:blip xmlns:r="http://schemas.openxmlformats.org/officeDocument/2006/relationships" r:embed="rId4"/>
          <a:stretch>
            <a:fillRect/>
          </a:stretch>
        </a:blipFill>
      </dgm:spPr>
    </dgm:pt>
    <dgm:pt modelId="{A8F5B5E8-D4E9-4742-B9AB-D2962988BEF2}" type="pres">
      <dgm:prSet presAssocID="{6A3E455F-A5BF-482F-903A-571290C24D9D}" presName="txShp" presStyleLbl="node1" presStyleIdx="3" presStyleCnt="4">
        <dgm:presLayoutVars>
          <dgm:bulletEnabled val="1"/>
        </dgm:presLayoutVars>
      </dgm:prSet>
      <dgm:spPr/>
      <dgm:t>
        <a:bodyPr/>
        <a:lstStyle/>
        <a:p>
          <a:endParaRPr lang="ro-RO"/>
        </a:p>
      </dgm:t>
    </dgm:pt>
  </dgm:ptLst>
  <dgm:cxnLst>
    <dgm:cxn modelId="{C4405BCD-88CD-4231-B6C0-4EC57BE8F471}" type="presOf" srcId="{8A2A5E7B-1A47-488A-A5D1-C9E0E98E66C3}" destId="{C97CFE2F-BA65-44AD-8828-5EFB9A0BA4DD}" srcOrd="0" destOrd="0" presId="urn:microsoft.com/office/officeart/2005/8/layout/vList3"/>
    <dgm:cxn modelId="{ADAEDA63-29E9-481D-A7E6-EE7EB42DDE53}" type="presOf" srcId="{6A3E455F-A5BF-482F-903A-571290C24D9D}" destId="{A8F5B5E8-D4E9-4742-B9AB-D2962988BEF2}" srcOrd="0" destOrd="0" presId="urn:microsoft.com/office/officeart/2005/8/layout/vList3"/>
    <dgm:cxn modelId="{56395D1A-8288-46D0-AA0E-E1238F50CB70}" type="presOf" srcId="{2DE0D566-FBAD-4699-A760-45E8CA6DF145}" destId="{D8F0B3A0-FC79-41D9-AB6A-B2BD9B1A072E}" srcOrd="0" destOrd="0" presId="urn:microsoft.com/office/officeart/2005/8/layout/vList3"/>
    <dgm:cxn modelId="{1991FA97-3BFE-4801-B47A-61288696C0CE}" srcId="{8A2A5E7B-1A47-488A-A5D1-C9E0E98E66C3}" destId="{2DE0D566-FBAD-4699-A760-45E8CA6DF145}" srcOrd="0" destOrd="0" parTransId="{FD828354-0D1F-4DE0-AE26-085FCB2F03FD}" sibTransId="{1A5BA3A2-6248-45CA-AB40-FC2ABFD7711D}"/>
    <dgm:cxn modelId="{6E2E7EFB-6D37-4A56-BC25-F2F4102FC974}" srcId="{8A2A5E7B-1A47-488A-A5D1-C9E0E98E66C3}" destId="{E8476D3D-1855-4317-854D-44D1721B715B}" srcOrd="2" destOrd="0" parTransId="{ACD11BAD-9A71-4BCF-B0E6-FB60EDB13BAB}" sibTransId="{CCCE52DE-9CFF-4CE6-955F-FAAED4B7BBE0}"/>
    <dgm:cxn modelId="{749C9E35-9C1C-4FDF-945A-D637F47BFE74}" srcId="{8A2A5E7B-1A47-488A-A5D1-C9E0E98E66C3}" destId="{6A3E455F-A5BF-482F-903A-571290C24D9D}" srcOrd="3" destOrd="0" parTransId="{11FC098C-EBE5-494C-953C-B1FE6653BCE3}" sibTransId="{1F462A45-B760-4AB8-A197-A47F72305B9D}"/>
    <dgm:cxn modelId="{9A78A0A4-6DE8-46F2-888C-57F1D196DBA8}" type="presOf" srcId="{926C08CC-3F48-44F9-8841-2EFBFE6E7E38}" destId="{E98F77C2-F6C4-4776-AB7D-2127E9EBB9A8}" srcOrd="0" destOrd="0" presId="urn:microsoft.com/office/officeart/2005/8/layout/vList3"/>
    <dgm:cxn modelId="{CA3D3B45-416A-441F-B3C2-39E6B9A08044}" srcId="{8A2A5E7B-1A47-488A-A5D1-C9E0E98E66C3}" destId="{926C08CC-3F48-44F9-8841-2EFBFE6E7E38}" srcOrd="1" destOrd="0" parTransId="{AFAB9B90-9D5A-4074-AEC3-7CA0E20D9AAC}" sibTransId="{BAF15B49-0DD6-441E-8F84-B0237718F63C}"/>
    <dgm:cxn modelId="{B5A0F9E6-47BE-4DB2-A74F-C2847DABA407}" type="presOf" srcId="{E8476D3D-1855-4317-854D-44D1721B715B}" destId="{4E60540B-2E0A-4553-8082-BC4F3C095046}" srcOrd="0" destOrd="0" presId="urn:microsoft.com/office/officeart/2005/8/layout/vList3"/>
    <dgm:cxn modelId="{8E164A78-1FBA-46D8-9906-DFF518B9C61F}" type="presParOf" srcId="{C97CFE2F-BA65-44AD-8828-5EFB9A0BA4DD}" destId="{FBF3783E-96D7-42D8-8D89-7396DF2AC869}" srcOrd="0" destOrd="0" presId="urn:microsoft.com/office/officeart/2005/8/layout/vList3"/>
    <dgm:cxn modelId="{835D457E-3D64-4450-8469-0F0AADC1D0C8}" type="presParOf" srcId="{FBF3783E-96D7-42D8-8D89-7396DF2AC869}" destId="{3BD725AB-7BDB-44BD-A7DD-AEBCA6859255}" srcOrd="0" destOrd="0" presId="urn:microsoft.com/office/officeart/2005/8/layout/vList3"/>
    <dgm:cxn modelId="{618CCF0B-A6E5-4F79-A44E-CFD321DAD252}" type="presParOf" srcId="{FBF3783E-96D7-42D8-8D89-7396DF2AC869}" destId="{D8F0B3A0-FC79-41D9-AB6A-B2BD9B1A072E}" srcOrd="1" destOrd="0" presId="urn:microsoft.com/office/officeart/2005/8/layout/vList3"/>
    <dgm:cxn modelId="{F1E46A5E-96DD-448B-9660-C12CD2604FE5}" type="presParOf" srcId="{C97CFE2F-BA65-44AD-8828-5EFB9A0BA4DD}" destId="{A09D93B4-2738-45B1-ACC2-8F959D809D3A}" srcOrd="1" destOrd="0" presId="urn:microsoft.com/office/officeart/2005/8/layout/vList3"/>
    <dgm:cxn modelId="{A251A3C5-F52A-4BDA-9E62-93294F3FB034}" type="presParOf" srcId="{C97CFE2F-BA65-44AD-8828-5EFB9A0BA4DD}" destId="{A8BA4554-03D1-439E-A690-11E9F9908EC7}" srcOrd="2" destOrd="0" presId="urn:microsoft.com/office/officeart/2005/8/layout/vList3"/>
    <dgm:cxn modelId="{82A08166-7233-4F00-8B0C-51065BC46EB9}" type="presParOf" srcId="{A8BA4554-03D1-439E-A690-11E9F9908EC7}" destId="{7C1A61CF-943C-4AE2-9C65-F97156AC885C}" srcOrd="0" destOrd="0" presId="urn:microsoft.com/office/officeart/2005/8/layout/vList3"/>
    <dgm:cxn modelId="{1A4BD048-2928-44D1-A18F-B0AB5D083E08}" type="presParOf" srcId="{A8BA4554-03D1-439E-A690-11E9F9908EC7}" destId="{E98F77C2-F6C4-4776-AB7D-2127E9EBB9A8}" srcOrd="1" destOrd="0" presId="urn:microsoft.com/office/officeart/2005/8/layout/vList3"/>
    <dgm:cxn modelId="{25CCBA5D-9EC8-44CF-944B-4F39D5C06E39}" type="presParOf" srcId="{C97CFE2F-BA65-44AD-8828-5EFB9A0BA4DD}" destId="{D097F5E5-B15A-4217-8904-8721AD109CDD}" srcOrd="3" destOrd="0" presId="urn:microsoft.com/office/officeart/2005/8/layout/vList3"/>
    <dgm:cxn modelId="{916EC300-1D33-4C88-BC37-6A8D90717A4A}" type="presParOf" srcId="{C97CFE2F-BA65-44AD-8828-5EFB9A0BA4DD}" destId="{52CF0B46-A858-4E29-8013-4B98F425321D}" srcOrd="4" destOrd="0" presId="urn:microsoft.com/office/officeart/2005/8/layout/vList3"/>
    <dgm:cxn modelId="{6E9A31CE-050A-4220-921A-C9363AA1CCEF}" type="presParOf" srcId="{52CF0B46-A858-4E29-8013-4B98F425321D}" destId="{E04FA408-0165-4343-801C-882607BAB642}" srcOrd="0" destOrd="0" presId="urn:microsoft.com/office/officeart/2005/8/layout/vList3"/>
    <dgm:cxn modelId="{326E94D0-94BF-4D12-93C4-2486CC23D4E3}" type="presParOf" srcId="{52CF0B46-A858-4E29-8013-4B98F425321D}" destId="{4E60540B-2E0A-4553-8082-BC4F3C095046}" srcOrd="1" destOrd="0" presId="urn:microsoft.com/office/officeart/2005/8/layout/vList3"/>
    <dgm:cxn modelId="{23BB23AB-A76F-446B-93AF-70A189C82F02}" type="presParOf" srcId="{C97CFE2F-BA65-44AD-8828-5EFB9A0BA4DD}" destId="{A362E69C-13A3-492C-9C54-17F693AEDB57}" srcOrd="5" destOrd="0" presId="urn:microsoft.com/office/officeart/2005/8/layout/vList3"/>
    <dgm:cxn modelId="{9737CFF3-EB49-4889-8E80-6F930E24C0D2}" type="presParOf" srcId="{C97CFE2F-BA65-44AD-8828-5EFB9A0BA4DD}" destId="{DB8804CC-4A43-45D0-8635-E700330AD699}" srcOrd="6" destOrd="0" presId="urn:microsoft.com/office/officeart/2005/8/layout/vList3"/>
    <dgm:cxn modelId="{FF4169BF-F909-4D66-988D-B2C4E90160CD}" type="presParOf" srcId="{DB8804CC-4A43-45D0-8635-E700330AD699}" destId="{9F664308-D470-483B-883D-579DFAB0FE92}" srcOrd="0" destOrd="0" presId="urn:microsoft.com/office/officeart/2005/8/layout/vList3"/>
    <dgm:cxn modelId="{350D3ADF-0C90-4A2E-BFB9-D2633849EE3D}" type="presParOf" srcId="{DB8804CC-4A43-45D0-8635-E700330AD699}" destId="{A8F5B5E8-D4E9-4742-B9AB-D2962988BEF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3269F2-4F7E-4760-9083-1453658A6FA5}" type="doc">
      <dgm:prSet loTypeId="urn:microsoft.com/office/officeart/2008/layout/BendingPictureCaption" loCatId="picture" qsTypeId="urn:microsoft.com/office/officeart/2005/8/quickstyle/simple1" qsCatId="simple" csTypeId="urn:microsoft.com/office/officeart/2005/8/colors/accent3_2" csCatId="accent3" phldr="1"/>
      <dgm:spPr/>
      <dgm:t>
        <a:bodyPr/>
        <a:lstStyle/>
        <a:p>
          <a:endParaRPr lang="ro-RO"/>
        </a:p>
      </dgm:t>
    </dgm:pt>
    <dgm:pt modelId="{27E6C271-0FC8-4A83-A785-CEB1BE31AA7C}">
      <dgm:prSet phldrT="[Text]"/>
      <dgm:spPr/>
      <dgm:t>
        <a:bodyPr/>
        <a:lstStyle/>
        <a:p>
          <a:r>
            <a:rPr lang="ro-RO" dirty="0" smtClean="0"/>
            <a:t> </a:t>
          </a:r>
          <a:r>
            <a:rPr lang="en-US" dirty="0" smtClean="0"/>
            <a:t>M</a:t>
          </a:r>
          <a:r>
            <a:rPr lang="ro-RO" dirty="0" smtClean="0"/>
            <a:t>ilioane de refugiați din întreaga Europ</a:t>
          </a:r>
          <a:r>
            <a:rPr lang="en-US" dirty="0" smtClean="0"/>
            <a:t>a</a:t>
          </a:r>
          <a:r>
            <a:rPr lang="ro-RO" dirty="0" smtClean="0"/>
            <a:t> nu mai aveau niciun fel de locuință</a:t>
          </a:r>
          <a:endParaRPr lang="ro-RO" dirty="0"/>
        </a:p>
      </dgm:t>
    </dgm:pt>
    <dgm:pt modelId="{4AB62567-12E5-4BBE-BD12-ED99BC78BBF2}" type="parTrans" cxnId="{F2C5FC19-ACED-4442-BC8E-8ED3F2EBC1BA}">
      <dgm:prSet/>
      <dgm:spPr/>
      <dgm:t>
        <a:bodyPr/>
        <a:lstStyle/>
        <a:p>
          <a:endParaRPr lang="ro-RO"/>
        </a:p>
      </dgm:t>
    </dgm:pt>
    <dgm:pt modelId="{C27421B1-9810-4483-82D9-BF54DD0A0F70}" type="sibTrans" cxnId="{F2C5FC19-ACED-4442-BC8E-8ED3F2EBC1BA}">
      <dgm:prSet/>
      <dgm:spPr/>
      <dgm:t>
        <a:bodyPr/>
        <a:lstStyle/>
        <a:p>
          <a:endParaRPr lang="ro-RO"/>
        </a:p>
      </dgm:t>
    </dgm:pt>
    <dgm:pt modelId="{0B048963-0242-4175-949D-4481CBB87409}">
      <dgm:prSet phldrT="[Text]"/>
      <dgm:spPr/>
      <dgm:t>
        <a:bodyPr/>
        <a:lstStyle/>
        <a:p>
          <a:r>
            <a:rPr lang="en-US" dirty="0" smtClean="0"/>
            <a:t>E</a:t>
          </a:r>
          <a:r>
            <a:rPr lang="ro-RO" dirty="0" smtClean="0"/>
            <a:t>conomia era în criză profundă</a:t>
          </a:r>
          <a:endParaRPr lang="ro-RO" dirty="0"/>
        </a:p>
      </dgm:t>
    </dgm:pt>
    <dgm:pt modelId="{6609F006-4595-4F2F-AFAE-F900694E4CB6}" type="parTrans" cxnId="{ED09CA6E-C448-4267-AE20-F0B2CC9D96AF}">
      <dgm:prSet/>
      <dgm:spPr/>
      <dgm:t>
        <a:bodyPr/>
        <a:lstStyle/>
        <a:p>
          <a:endParaRPr lang="ro-RO"/>
        </a:p>
      </dgm:t>
    </dgm:pt>
    <dgm:pt modelId="{4E637C68-86F2-4BDA-98E6-E59B8D2CA0F8}" type="sibTrans" cxnId="{ED09CA6E-C448-4267-AE20-F0B2CC9D96AF}">
      <dgm:prSet/>
      <dgm:spPr/>
      <dgm:t>
        <a:bodyPr/>
        <a:lstStyle/>
        <a:p>
          <a:endParaRPr lang="ro-RO"/>
        </a:p>
      </dgm:t>
    </dgm:pt>
    <dgm:pt modelId="{6ECAC3D5-C158-4902-A166-2AC8B6465E5D}">
      <dgm:prSet phldrT="[Text]"/>
      <dgm:spPr/>
      <dgm:t>
        <a:bodyPr/>
        <a:lstStyle/>
        <a:p>
          <a:r>
            <a:rPr lang="en-US" dirty="0" smtClean="0"/>
            <a:t>B</a:t>
          </a:r>
          <a:r>
            <a:rPr lang="ro-RO" dirty="0" smtClean="0"/>
            <a:t>ună parte a infrastructurii industriale a continentului era distrusă</a:t>
          </a:r>
          <a:endParaRPr lang="ro-RO" dirty="0"/>
        </a:p>
      </dgm:t>
    </dgm:pt>
    <dgm:pt modelId="{38015863-2ABA-4E1D-8193-809F620C7472}" type="parTrans" cxnId="{82795E52-2E1D-4427-B390-E79CA223514F}">
      <dgm:prSet/>
      <dgm:spPr/>
      <dgm:t>
        <a:bodyPr/>
        <a:lstStyle/>
        <a:p>
          <a:endParaRPr lang="ro-RO"/>
        </a:p>
      </dgm:t>
    </dgm:pt>
    <dgm:pt modelId="{8B23CDEC-991D-47FA-A1F5-9B75189A21E3}" type="sibTrans" cxnId="{82795E52-2E1D-4427-B390-E79CA223514F}">
      <dgm:prSet/>
      <dgm:spPr/>
      <dgm:t>
        <a:bodyPr/>
        <a:lstStyle/>
        <a:p>
          <a:endParaRPr lang="ro-RO"/>
        </a:p>
      </dgm:t>
    </dgm:pt>
    <dgm:pt modelId="{799A6FF9-0F5D-46E9-B48F-083595B7BC8F}" type="pres">
      <dgm:prSet presAssocID="{8F3269F2-4F7E-4760-9083-1453658A6FA5}" presName="diagram" presStyleCnt="0">
        <dgm:presLayoutVars>
          <dgm:dir/>
        </dgm:presLayoutVars>
      </dgm:prSet>
      <dgm:spPr/>
      <dgm:t>
        <a:bodyPr/>
        <a:lstStyle/>
        <a:p>
          <a:endParaRPr lang="ro-RO"/>
        </a:p>
      </dgm:t>
    </dgm:pt>
    <dgm:pt modelId="{A2946B11-0A30-4FBC-AB09-1D7CDEE1A801}" type="pres">
      <dgm:prSet presAssocID="{27E6C271-0FC8-4A83-A785-CEB1BE31AA7C}" presName="composite" presStyleCnt="0"/>
      <dgm:spPr/>
    </dgm:pt>
    <dgm:pt modelId="{CD6B936C-1335-40A6-9190-2A54C16761BA}" type="pres">
      <dgm:prSet presAssocID="{27E6C271-0FC8-4A83-A785-CEB1BE31AA7C}" presName="Image" presStyleLbl="bgShp" presStyleIdx="0" presStyleCnt="3"/>
      <dgm:spPr>
        <a:blipFill rotWithShape="1">
          <a:blip xmlns:r="http://schemas.openxmlformats.org/officeDocument/2006/relationships" r:embed="rId1"/>
          <a:stretch>
            <a:fillRect/>
          </a:stretch>
        </a:blipFill>
      </dgm:spPr>
    </dgm:pt>
    <dgm:pt modelId="{67784D9B-BEAD-444A-A302-3D70001C7C57}" type="pres">
      <dgm:prSet presAssocID="{27E6C271-0FC8-4A83-A785-CEB1BE31AA7C}" presName="Parent" presStyleLbl="node0" presStyleIdx="0" presStyleCnt="3" custScaleY="292885" custLinFactY="2911" custLinFactNeighborX="-884" custLinFactNeighborY="100000">
        <dgm:presLayoutVars>
          <dgm:bulletEnabled val="1"/>
        </dgm:presLayoutVars>
      </dgm:prSet>
      <dgm:spPr/>
      <dgm:t>
        <a:bodyPr/>
        <a:lstStyle/>
        <a:p>
          <a:endParaRPr lang="ro-RO"/>
        </a:p>
      </dgm:t>
    </dgm:pt>
    <dgm:pt modelId="{7C2511EF-9C5F-451E-9CAD-5845CBB4C3F9}" type="pres">
      <dgm:prSet presAssocID="{C27421B1-9810-4483-82D9-BF54DD0A0F70}" presName="sibTrans" presStyleCnt="0"/>
      <dgm:spPr/>
    </dgm:pt>
    <dgm:pt modelId="{513EBFA7-113E-4CD2-B841-9FFD6DEDAF80}" type="pres">
      <dgm:prSet presAssocID="{0B048963-0242-4175-949D-4481CBB87409}" presName="composite" presStyleCnt="0"/>
      <dgm:spPr/>
    </dgm:pt>
    <dgm:pt modelId="{D96932D9-42FA-4D5A-95FD-A9F02D653BC6}" type="pres">
      <dgm:prSet presAssocID="{0B048963-0242-4175-949D-4481CBB87409}" presName="Image" presStyleLbl="bgShp" presStyleIdx="1" presStyleCnt="3"/>
      <dgm:spPr>
        <a:blipFill rotWithShape="1">
          <a:blip xmlns:r="http://schemas.openxmlformats.org/officeDocument/2006/relationships" r:embed="rId2"/>
          <a:stretch>
            <a:fillRect/>
          </a:stretch>
        </a:blipFill>
      </dgm:spPr>
    </dgm:pt>
    <dgm:pt modelId="{A20C7848-19C2-4E61-BF36-CA3C184C375B}" type="pres">
      <dgm:prSet presAssocID="{0B048963-0242-4175-949D-4481CBB87409}" presName="Parent" presStyleLbl="node0" presStyleIdx="1" presStyleCnt="3" custScaleX="100493" custScaleY="287121" custLinFactY="8423" custLinFactNeighborY="100000">
        <dgm:presLayoutVars>
          <dgm:bulletEnabled val="1"/>
        </dgm:presLayoutVars>
      </dgm:prSet>
      <dgm:spPr/>
      <dgm:t>
        <a:bodyPr/>
        <a:lstStyle/>
        <a:p>
          <a:endParaRPr lang="ro-RO"/>
        </a:p>
      </dgm:t>
    </dgm:pt>
    <dgm:pt modelId="{D272357D-4355-451A-9F9F-9125CBFF62F0}" type="pres">
      <dgm:prSet presAssocID="{4E637C68-86F2-4BDA-98E6-E59B8D2CA0F8}" presName="sibTrans" presStyleCnt="0"/>
      <dgm:spPr/>
    </dgm:pt>
    <dgm:pt modelId="{454A643E-D198-4E87-ACC6-55D1B88A0F5C}" type="pres">
      <dgm:prSet presAssocID="{6ECAC3D5-C158-4902-A166-2AC8B6465E5D}" presName="composite" presStyleCnt="0"/>
      <dgm:spPr/>
    </dgm:pt>
    <dgm:pt modelId="{4C28FF76-F2A2-473B-9009-12E1B81D71CC}" type="pres">
      <dgm:prSet presAssocID="{6ECAC3D5-C158-4902-A166-2AC8B6465E5D}" presName="Image" presStyleLbl="bgShp" presStyleIdx="2" presStyleCnt="3"/>
      <dgm:spPr>
        <a:blipFill rotWithShape="1">
          <a:blip xmlns:r="http://schemas.openxmlformats.org/officeDocument/2006/relationships" r:embed="rId3"/>
          <a:stretch>
            <a:fillRect/>
          </a:stretch>
        </a:blipFill>
      </dgm:spPr>
    </dgm:pt>
    <dgm:pt modelId="{040AD8CA-E67E-48F4-9B78-B1AEC5440DB8}" type="pres">
      <dgm:prSet presAssocID="{6ECAC3D5-C158-4902-A166-2AC8B6465E5D}" presName="Parent" presStyleLbl="node0" presStyleIdx="2" presStyleCnt="3" custScaleX="101241" custScaleY="285534" custLinFactY="8617" custLinFactNeighborX="206" custLinFactNeighborY="100000">
        <dgm:presLayoutVars>
          <dgm:bulletEnabled val="1"/>
        </dgm:presLayoutVars>
      </dgm:prSet>
      <dgm:spPr/>
      <dgm:t>
        <a:bodyPr/>
        <a:lstStyle/>
        <a:p>
          <a:endParaRPr lang="ro-RO"/>
        </a:p>
      </dgm:t>
    </dgm:pt>
  </dgm:ptLst>
  <dgm:cxnLst>
    <dgm:cxn modelId="{F2C5FC19-ACED-4442-BC8E-8ED3F2EBC1BA}" srcId="{8F3269F2-4F7E-4760-9083-1453658A6FA5}" destId="{27E6C271-0FC8-4A83-A785-CEB1BE31AA7C}" srcOrd="0" destOrd="0" parTransId="{4AB62567-12E5-4BBE-BD12-ED99BC78BBF2}" sibTransId="{C27421B1-9810-4483-82D9-BF54DD0A0F70}"/>
    <dgm:cxn modelId="{D28E94D4-645F-4198-A55E-8F20CBE42C41}" type="presOf" srcId="{6ECAC3D5-C158-4902-A166-2AC8B6465E5D}" destId="{040AD8CA-E67E-48F4-9B78-B1AEC5440DB8}" srcOrd="0" destOrd="0" presId="urn:microsoft.com/office/officeart/2008/layout/BendingPictureCaption"/>
    <dgm:cxn modelId="{2AA389BE-0739-4787-AAC3-7FEB90D3B6CC}" type="presOf" srcId="{0B048963-0242-4175-949D-4481CBB87409}" destId="{A20C7848-19C2-4E61-BF36-CA3C184C375B}" srcOrd="0" destOrd="0" presId="urn:microsoft.com/office/officeart/2008/layout/BendingPictureCaption"/>
    <dgm:cxn modelId="{BB06A898-E781-40B5-965F-9B0719AC4E94}" type="presOf" srcId="{8F3269F2-4F7E-4760-9083-1453658A6FA5}" destId="{799A6FF9-0F5D-46E9-B48F-083595B7BC8F}" srcOrd="0" destOrd="0" presId="urn:microsoft.com/office/officeart/2008/layout/BendingPictureCaption"/>
    <dgm:cxn modelId="{FE5592F3-DFBD-4B84-B8E7-654C5CB5BB80}" type="presOf" srcId="{27E6C271-0FC8-4A83-A785-CEB1BE31AA7C}" destId="{67784D9B-BEAD-444A-A302-3D70001C7C57}" srcOrd="0" destOrd="0" presId="urn:microsoft.com/office/officeart/2008/layout/BendingPictureCaption"/>
    <dgm:cxn modelId="{82795E52-2E1D-4427-B390-E79CA223514F}" srcId="{8F3269F2-4F7E-4760-9083-1453658A6FA5}" destId="{6ECAC3D5-C158-4902-A166-2AC8B6465E5D}" srcOrd="2" destOrd="0" parTransId="{38015863-2ABA-4E1D-8193-809F620C7472}" sibTransId="{8B23CDEC-991D-47FA-A1F5-9B75189A21E3}"/>
    <dgm:cxn modelId="{ED09CA6E-C448-4267-AE20-F0B2CC9D96AF}" srcId="{8F3269F2-4F7E-4760-9083-1453658A6FA5}" destId="{0B048963-0242-4175-949D-4481CBB87409}" srcOrd="1" destOrd="0" parTransId="{6609F006-4595-4F2F-AFAE-F900694E4CB6}" sibTransId="{4E637C68-86F2-4BDA-98E6-E59B8D2CA0F8}"/>
    <dgm:cxn modelId="{5F55AD5D-5FB7-4226-BD59-9235D603B1C3}" type="presParOf" srcId="{799A6FF9-0F5D-46E9-B48F-083595B7BC8F}" destId="{A2946B11-0A30-4FBC-AB09-1D7CDEE1A801}" srcOrd="0" destOrd="0" presId="urn:microsoft.com/office/officeart/2008/layout/BendingPictureCaption"/>
    <dgm:cxn modelId="{647E730E-415B-4A12-9E63-D865E0DDD9DD}" type="presParOf" srcId="{A2946B11-0A30-4FBC-AB09-1D7CDEE1A801}" destId="{CD6B936C-1335-40A6-9190-2A54C16761BA}" srcOrd="0" destOrd="0" presId="urn:microsoft.com/office/officeart/2008/layout/BendingPictureCaption"/>
    <dgm:cxn modelId="{1107D74C-2539-4A12-8061-D90B0256FFE8}" type="presParOf" srcId="{A2946B11-0A30-4FBC-AB09-1D7CDEE1A801}" destId="{67784D9B-BEAD-444A-A302-3D70001C7C57}" srcOrd="1" destOrd="0" presId="urn:microsoft.com/office/officeart/2008/layout/BendingPictureCaption"/>
    <dgm:cxn modelId="{C030BBC2-7AA3-4C86-8BA6-E3E0F4AAB2AD}" type="presParOf" srcId="{799A6FF9-0F5D-46E9-B48F-083595B7BC8F}" destId="{7C2511EF-9C5F-451E-9CAD-5845CBB4C3F9}" srcOrd="1" destOrd="0" presId="urn:microsoft.com/office/officeart/2008/layout/BendingPictureCaption"/>
    <dgm:cxn modelId="{81146364-B6FA-49BE-B213-FB70A8B0618E}" type="presParOf" srcId="{799A6FF9-0F5D-46E9-B48F-083595B7BC8F}" destId="{513EBFA7-113E-4CD2-B841-9FFD6DEDAF80}" srcOrd="2" destOrd="0" presId="urn:microsoft.com/office/officeart/2008/layout/BendingPictureCaption"/>
    <dgm:cxn modelId="{E930FFF1-3181-4A84-99F6-B1E3E5196B26}" type="presParOf" srcId="{513EBFA7-113E-4CD2-B841-9FFD6DEDAF80}" destId="{D96932D9-42FA-4D5A-95FD-A9F02D653BC6}" srcOrd="0" destOrd="0" presId="urn:microsoft.com/office/officeart/2008/layout/BendingPictureCaption"/>
    <dgm:cxn modelId="{6CE2A378-7157-4B80-A560-ECE270DC1A8A}" type="presParOf" srcId="{513EBFA7-113E-4CD2-B841-9FFD6DEDAF80}" destId="{A20C7848-19C2-4E61-BF36-CA3C184C375B}" srcOrd="1" destOrd="0" presId="urn:microsoft.com/office/officeart/2008/layout/BendingPictureCaption"/>
    <dgm:cxn modelId="{9318791B-BEA4-43A9-8AD3-505F0D49EA12}" type="presParOf" srcId="{799A6FF9-0F5D-46E9-B48F-083595B7BC8F}" destId="{D272357D-4355-451A-9F9F-9125CBFF62F0}" srcOrd="3" destOrd="0" presId="urn:microsoft.com/office/officeart/2008/layout/BendingPictureCaption"/>
    <dgm:cxn modelId="{8FB6E57A-BA9C-458B-8268-177B72B807AB}" type="presParOf" srcId="{799A6FF9-0F5D-46E9-B48F-083595B7BC8F}" destId="{454A643E-D198-4E87-ACC6-55D1B88A0F5C}" srcOrd="4" destOrd="0" presId="urn:microsoft.com/office/officeart/2008/layout/BendingPictureCaption"/>
    <dgm:cxn modelId="{73FA06C1-AB13-4566-8C8C-3D5B72C8C215}" type="presParOf" srcId="{454A643E-D198-4E87-ACC6-55D1B88A0F5C}" destId="{4C28FF76-F2A2-473B-9009-12E1B81D71CC}" srcOrd="0" destOrd="0" presId="urn:microsoft.com/office/officeart/2008/layout/BendingPictureCaption"/>
    <dgm:cxn modelId="{391C38CF-8889-475E-8DC8-8AB0084D8722}" type="presParOf" srcId="{454A643E-D198-4E87-ACC6-55D1B88A0F5C}" destId="{040AD8CA-E67E-48F4-9B78-B1AEC5440DB8}" srcOrd="1" destOrd="0" presId="urn:microsoft.com/office/officeart/2008/layout/BendingPictureCapti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3269F2-4F7E-4760-9083-1453658A6FA5}" type="doc">
      <dgm:prSet loTypeId="urn:microsoft.com/office/officeart/2008/layout/BendingPictureCaption" loCatId="picture" qsTypeId="urn:microsoft.com/office/officeart/2005/8/quickstyle/simple1" qsCatId="simple" csTypeId="urn:microsoft.com/office/officeart/2005/8/colors/accent3_2" csCatId="accent3" phldr="1"/>
      <dgm:spPr/>
      <dgm:t>
        <a:bodyPr/>
        <a:lstStyle/>
        <a:p>
          <a:endParaRPr lang="ro-RO"/>
        </a:p>
      </dgm:t>
    </dgm:pt>
    <dgm:pt modelId="{27E6C271-0FC8-4A83-A785-CEB1BE31AA7C}">
      <dgm:prSet phldrT="[Text]"/>
      <dgm:spPr/>
      <dgm:t>
        <a:bodyPr/>
        <a:lstStyle/>
        <a:p>
          <a:r>
            <a:rPr lang="ro-RO" dirty="0" smtClean="0"/>
            <a:t> </a:t>
          </a:r>
          <a:r>
            <a:rPr lang="en-US" dirty="0" smtClean="0"/>
            <a:t>S-au format organizațiile internaționale ONU și NATO</a:t>
          </a:r>
          <a:endParaRPr lang="ro-RO" dirty="0"/>
        </a:p>
      </dgm:t>
    </dgm:pt>
    <dgm:pt modelId="{4AB62567-12E5-4BBE-BD12-ED99BC78BBF2}" type="parTrans" cxnId="{F2C5FC19-ACED-4442-BC8E-8ED3F2EBC1BA}">
      <dgm:prSet/>
      <dgm:spPr/>
      <dgm:t>
        <a:bodyPr/>
        <a:lstStyle/>
        <a:p>
          <a:endParaRPr lang="ro-RO"/>
        </a:p>
      </dgm:t>
    </dgm:pt>
    <dgm:pt modelId="{C27421B1-9810-4483-82D9-BF54DD0A0F70}" type="sibTrans" cxnId="{F2C5FC19-ACED-4442-BC8E-8ED3F2EBC1BA}">
      <dgm:prSet/>
      <dgm:spPr/>
      <dgm:t>
        <a:bodyPr/>
        <a:lstStyle/>
        <a:p>
          <a:endParaRPr lang="ro-RO"/>
        </a:p>
      </dgm:t>
    </dgm:pt>
    <dgm:pt modelId="{6ECAC3D5-C158-4902-A166-2AC8B6465E5D}">
      <dgm:prSet phldrT="[Text]"/>
      <dgm:spPr/>
      <dgm:t>
        <a:bodyPr/>
        <a:lstStyle/>
        <a:p>
          <a:r>
            <a:rPr lang="ro-RO" dirty="0" smtClean="0"/>
            <a:t>S-a declanșat </a:t>
          </a:r>
          <a:r>
            <a:rPr lang="en-US" dirty="0" smtClean="0"/>
            <a:t>R</a:t>
          </a:r>
          <a:r>
            <a:rPr lang="ro-RO" dirty="0" smtClean="0"/>
            <a:t>ăzboiul </a:t>
          </a:r>
          <a:r>
            <a:rPr lang="en-US" dirty="0" smtClean="0"/>
            <a:t>R</a:t>
          </a:r>
          <a:r>
            <a:rPr lang="ro-RO" dirty="0" smtClean="0"/>
            <a:t>ece</a:t>
          </a:r>
          <a:r>
            <a:rPr lang="en-US" dirty="0" smtClean="0"/>
            <a:t> între SUA cu aliații săi și URSS cu aliații săi</a:t>
          </a:r>
          <a:endParaRPr lang="ro-RO" dirty="0"/>
        </a:p>
      </dgm:t>
    </dgm:pt>
    <dgm:pt modelId="{38015863-2ABA-4E1D-8193-809F620C7472}" type="parTrans" cxnId="{82795E52-2E1D-4427-B390-E79CA223514F}">
      <dgm:prSet/>
      <dgm:spPr/>
      <dgm:t>
        <a:bodyPr/>
        <a:lstStyle/>
        <a:p>
          <a:endParaRPr lang="ro-RO"/>
        </a:p>
      </dgm:t>
    </dgm:pt>
    <dgm:pt modelId="{8B23CDEC-991D-47FA-A1F5-9B75189A21E3}" type="sibTrans" cxnId="{82795E52-2E1D-4427-B390-E79CA223514F}">
      <dgm:prSet/>
      <dgm:spPr/>
      <dgm:t>
        <a:bodyPr/>
        <a:lstStyle/>
        <a:p>
          <a:endParaRPr lang="ro-RO"/>
        </a:p>
      </dgm:t>
    </dgm:pt>
    <dgm:pt modelId="{0B048963-0242-4175-949D-4481CBB87409}">
      <dgm:prSet phldrT="[Text]"/>
      <dgm:spPr/>
      <dgm:t>
        <a:bodyPr/>
        <a:lstStyle/>
        <a:p>
          <a:r>
            <a:rPr lang="it-IT" dirty="0" smtClean="0"/>
            <a:t>Germania a pierdut un sfert din teritoriul dinainte de război</a:t>
          </a:r>
          <a:endParaRPr lang="ro-RO" dirty="0"/>
        </a:p>
      </dgm:t>
    </dgm:pt>
    <dgm:pt modelId="{4E637C68-86F2-4BDA-98E6-E59B8D2CA0F8}" type="sibTrans" cxnId="{ED09CA6E-C448-4267-AE20-F0B2CC9D96AF}">
      <dgm:prSet/>
      <dgm:spPr/>
      <dgm:t>
        <a:bodyPr/>
        <a:lstStyle/>
        <a:p>
          <a:endParaRPr lang="ro-RO"/>
        </a:p>
      </dgm:t>
    </dgm:pt>
    <dgm:pt modelId="{6609F006-4595-4F2F-AFAE-F900694E4CB6}" type="parTrans" cxnId="{ED09CA6E-C448-4267-AE20-F0B2CC9D96AF}">
      <dgm:prSet/>
      <dgm:spPr/>
      <dgm:t>
        <a:bodyPr/>
        <a:lstStyle/>
        <a:p>
          <a:endParaRPr lang="ro-RO"/>
        </a:p>
      </dgm:t>
    </dgm:pt>
    <dgm:pt modelId="{799A6FF9-0F5D-46E9-B48F-083595B7BC8F}" type="pres">
      <dgm:prSet presAssocID="{8F3269F2-4F7E-4760-9083-1453658A6FA5}" presName="diagram" presStyleCnt="0">
        <dgm:presLayoutVars>
          <dgm:dir/>
        </dgm:presLayoutVars>
      </dgm:prSet>
      <dgm:spPr/>
      <dgm:t>
        <a:bodyPr/>
        <a:lstStyle/>
        <a:p>
          <a:endParaRPr lang="ro-RO"/>
        </a:p>
      </dgm:t>
    </dgm:pt>
    <dgm:pt modelId="{A2946B11-0A30-4FBC-AB09-1D7CDEE1A801}" type="pres">
      <dgm:prSet presAssocID="{27E6C271-0FC8-4A83-A785-CEB1BE31AA7C}" presName="composite" presStyleCnt="0"/>
      <dgm:spPr/>
    </dgm:pt>
    <dgm:pt modelId="{CD6B936C-1335-40A6-9190-2A54C16761BA}" type="pres">
      <dgm:prSet presAssocID="{27E6C271-0FC8-4A83-A785-CEB1BE31AA7C}" presName="Image" presStyleLbl="bgShp" presStyleIdx="0" presStyleCnt="3"/>
      <dgm:spPr>
        <a:blipFill rotWithShape="1">
          <a:blip xmlns:r="http://schemas.openxmlformats.org/officeDocument/2006/relationships" r:embed="rId1"/>
          <a:stretch>
            <a:fillRect/>
          </a:stretch>
        </a:blipFill>
      </dgm:spPr>
      <dgm:t>
        <a:bodyPr/>
        <a:lstStyle/>
        <a:p>
          <a:endParaRPr lang="ro-RO"/>
        </a:p>
      </dgm:t>
    </dgm:pt>
    <dgm:pt modelId="{67784D9B-BEAD-444A-A302-3D70001C7C57}" type="pres">
      <dgm:prSet presAssocID="{27E6C271-0FC8-4A83-A785-CEB1BE31AA7C}" presName="Parent" presStyleLbl="node0" presStyleIdx="0" presStyleCnt="3" custScaleY="292885" custLinFactY="2911" custLinFactNeighborX="-884" custLinFactNeighborY="100000">
        <dgm:presLayoutVars>
          <dgm:bulletEnabled val="1"/>
        </dgm:presLayoutVars>
      </dgm:prSet>
      <dgm:spPr/>
      <dgm:t>
        <a:bodyPr/>
        <a:lstStyle/>
        <a:p>
          <a:endParaRPr lang="ro-RO"/>
        </a:p>
      </dgm:t>
    </dgm:pt>
    <dgm:pt modelId="{7C2511EF-9C5F-451E-9CAD-5845CBB4C3F9}" type="pres">
      <dgm:prSet presAssocID="{C27421B1-9810-4483-82D9-BF54DD0A0F70}" presName="sibTrans" presStyleCnt="0"/>
      <dgm:spPr/>
    </dgm:pt>
    <dgm:pt modelId="{513EBFA7-113E-4CD2-B841-9FFD6DEDAF80}" type="pres">
      <dgm:prSet presAssocID="{0B048963-0242-4175-949D-4481CBB87409}" presName="composite" presStyleCnt="0"/>
      <dgm:spPr/>
    </dgm:pt>
    <dgm:pt modelId="{D96932D9-42FA-4D5A-95FD-A9F02D653BC6}" type="pres">
      <dgm:prSet presAssocID="{0B048963-0242-4175-949D-4481CBB87409}" presName="Image" presStyleLbl="bgShp" presStyleIdx="1" presStyleCnt="3"/>
      <dgm:spPr>
        <a:blipFill rotWithShape="1">
          <a:blip xmlns:r="http://schemas.openxmlformats.org/officeDocument/2006/relationships" r:embed="rId2"/>
          <a:stretch>
            <a:fillRect/>
          </a:stretch>
        </a:blipFill>
      </dgm:spPr>
      <dgm:t>
        <a:bodyPr/>
        <a:lstStyle/>
        <a:p>
          <a:endParaRPr lang="ro-RO"/>
        </a:p>
      </dgm:t>
    </dgm:pt>
    <dgm:pt modelId="{A20C7848-19C2-4E61-BF36-CA3C184C375B}" type="pres">
      <dgm:prSet presAssocID="{0B048963-0242-4175-949D-4481CBB87409}" presName="Parent" presStyleLbl="node0" presStyleIdx="1" presStyleCnt="3" custScaleX="100493" custScaleY="287121" custLinFactY="8423" custLinFactNeighborY="100000">
        <dgm:presLayoutVars>
          <dgm:bulletEnabled val="1"/>
        </dgm:presLayoutVars>
      </dgm:prSet>
      <dgm:spPr/>
      <dgm:t>
        <a:bodyPr/>
        <a:lstStyle/>
        <a:p>
          <a:endParaRPr lang="ro-RO"/>
        </a:p>
      </dgm:t>
    </dgm:pt>
    <dgm:pt modelId="{D272357D-4355-451A-9F9F-9125CBFF62F0}" type="pres">
      <dgm:prSet presAssocID="{4E637C68-86F2-4BDA-98E6-E59B8D2CA0F8}" presName="sibTrans" presStyleCnt="0"/>
      <dgm:spPr/>
    </dgm:pt>
    <dgm:pt modelId="{454A643E-D198-4E87-ACC6-55D1B88A0F5C}" type="pres">
      <dgm:prSet presAssocID="{6ECAC3D5-C158-4902-A166-2AC8B6465E5D}" presName="composite" presStyleCnt="0"/>
      <dgm:spPr/>
    </dgm:pt>
    <dgm:pt modelId="{4C28FF76-F2A2-473B-9009-12E1B81D71CC}" type="pres">
      <dgm:prSet presAssocID="{6ECAC3D5-C158-4902-A166-2AC8B6465E5D}" presName="Image" presStyleLbl="bgShp" presStyleIdx="2" presStyleCnt="3"/>
      <dgm:spPr>
        <a:blipFill rotWithShape="1">
          <a:blip xmlns:r="http://schemas.openxmlformats.org/officeDocument/2006/relationships" r:embed="rId3"/>
          <a:stretch>
            <a:fillRect/>
          </a:stretch>
        </a:blipFill>
      </dgm:spPr>
      <dgm:t>
        <a:bodyPr/>
        <a:lstStyle/>
        <a:p>
          <a:endParaRPr lang="ro-RO"/>
        </a:p>
      </dgm:t>
    </dgm:pt>
    <dgm:pt modelId="{040AD8CA-E67E-48F4-9B78-B1AEC5440DB8}" type="pres">
      <dgm:prSet presAssocID="{6ECAC3D5-C158-4902-A166-2AC8B6465E5D}" presName="Parent" presStyleLbl="node0" presStyleIdx="2" presStyleCnt="3" custScaleX="101241" custScaleY="285534" custLinFactY="8617" custLinFactNeighborX="206" custLinFactNeighborY="100000">
        <dgm:presLayoutVars>
          <dgm:bulletEnabled val="1"/>
        </dgm:presLayoutVars>
      </dgm:prSet>
      <dgm:spPr/>
      <dgm:t>
        <a:bodyPr/>
        <a:lstStyle/>
        <a:p>
          <a:endParaRPr lang="ro-RO"/>
        </a:p>
      </dgm:t>
    </dgm:pt>
  </dgm:ptLst>
  <dgm:cxnLst>
    <dgm:cxn modelId="{1883F245-1F55-463C-94D4-5AE8F1ABD5B2}" type="presOf" srcId="{8F3269F2-4F7E-4760-9083-1453658A6FA5}" destId="{799A6FF9-0F5D-46E9-B48F-083595B7BC8F}" srcOrd="0" destOrd="0" presId="urn:microsoft.com/office/officeart/2008/layout/BendingPictureCaption"/>
    <dgm:cxn modelId="{F2C5FC19-ACED-4442-BC8E-8ED3F2EBC1BA}" srcId="{8F3269F2-4F7E-4760-9083-1453658A6FA5}" destId="{27E6C271-0FC8-4A83-A785-CEB1BE31AA7C}" srcOrd="0" destOrd="0" parTransId="{4AB62567-12E5-4BBE-BD12-ED99BC78BBF2}" sibTransId="{C27421B1-9810-4483-82D9-BF54DD0A0F70}"/>
    <dgm:cxn modelId="{ED09CA6E-C448-4267-AE20-F0B2CC9D96AF}" srcId="{8F3269F2-4F7E-4760-9083-1453658A6FA5}" destId="{0B048963-0242-4175-949D-4481CBB87409}" srcOrd="1" destOrd="0" parTransId="{6609F006-4595-4F2F-AFAE-F900694E4CB6}" sibTransId="{4E637C68-86F2-4BDA-98E6-E59B8D2CA0F8}"/>
    <dgm:cxn modelId="{B2191ABB-344B-4E12-9983-CC0CCA18D5EE}" type="presOf" srcId="{27E6C271-0FC8-4A83-A785-CEB1BE31AA7C}" destId="{67784D9B-BEAD-444A-A302-3D70001C7C57}" srcOrd="0" destOrd="0" presId="urn:microsoft.com/office/officeart/2008/layout/BendingPictureCaption"/>
    <dgm:cxn modelId="{FAD90AFE-DE98-44B4-AFFB-0D0B0C9C74DA}" type="presOf" srcId="{0B048963-0242-4175-949D-4481CBB87409}" destId="{A20C7848-19C2-4E61-BF36-CA3C184C375B}" srcOrd="0" destOrd="0" presId="urn:microsoft.com/office/officeart/2008/layout/BendingPictureCaption"/>
    <dgm:cxn modelId="{82795E52-2E1D-4427-B390-E79CA223514F}" srcId="{8F3269F2-4F7E-4760-9083-1453658A6FA5}" destId="{6ECAC3D5-C158-4902-A166-2AC8B6465E5D}" srcOrd="2" destOrd="0" parTransId="{38015863-2ABA-4E1D-8193-809F620C7472}" sibTransId="{8B23CDEC-991D-47FA-A1F5-9B75189A21E3}"/>
    <dgm:cxn modelId="{30506D0E-6FE9-445E-B1BD-C31CD38E2136}" type="presOf" srcId="{6ECAC3D5-C158-4902-A166-2AC8B6465E5D}" destId="{040AD8CA-E67E-48F4-9B78-B1AEC5440DB8}" srcOrd="0" destOrd="0" presId="urn:microsoft.com/office/officeart/2008/layout/BendingPictureCaption"/>
    <dgm:cxn modelId="{9F12321A-0398-4610-94CD-1AD3B95DD0D0}" type="presParOf" srcId="{799A6FF9-0F5D-46E9-B48F-083595B7BC8F}" destId="{A2946B11-0A30-4FBC-AB09-1D7CDEE1A801}" srcOrd="0" destOrd="0" presId="urn:microsoft.com/office/officeart/2008/layout/BendingPictureCaption"/>
    <dgm:cxn modelId="{8B1E81F8-D406-4C09-8E9E-756406227A6E}" type="presParOf" srcId="{A2946B11-0A30-4FBC-AB09-1D7CDEE1A801}" destId="{CD6B936C-1335-40A6-9190-2A54C16761BA}" srcOrd="0" destOrd="0" presId="urn:microsoft.com/office/officeart/2008/layout/BendingPictureCaption"/>
    <dgm:cxn modelId="{02795407-374E-41BC-9B1D-A55590C3EF5C}" type="presParOf" srcId="{A2946B11-0A30-4FBC-AB09-1D7CDEE1A801}" destId="{67784D9B-BEAD-444A-A302-3D70001C7C57}" srcOrd="1" destOrd="0" presId="urn:microsoft.com/office/officeart/2008/layout/BendingPictureCaption"/>
    <dgm:cxn modelId="{527749A6-4667-4774-8804-71A1644735D9}" type="presParOf" srcId="{799A6FF9-0F5D-46E9-B48F-083595B7BC8F}" destId="{7C2511EF-9C5F-451E-9CAD-5845CBB4C3F9}" srcOrd="1" destOrd="0" presId="urn:microsoft.com/office/officeart/2008/layout/BendingPictureCaption"/>
    <dgm:cxn modelId="{A64D570E-0720-425C-AB8C-8C9F328B4D0E}" type="presParOf" srcId="{799A6FF9-0F5D-46E9-B48F-083595B7BC8F}" destId="{513EBFA7-113E-4CD2-B841-9FFD6DEDAF80}" srcOrd="2" destOrd="0" presId="urn:microsoft.com/office/officeart/2008/layout/BendingPictureCaption"/>
    <dgm:cxn modelId="{F4A0F26D-7E1E-4C29-8259-B3C957FE43DD}" type="presParOf" srcId="{513EBFA7-113E-4CD2-B841-9FFD6DEDAF80}" destId="{D96932D9-42FA-4D5A-95FD-A9F02D653BC6}" srcOrd="0" destOrd="0" presId="urn:microsoft.com/office/officeart/2008/layout/BendingPictureCaption"/>
    <dgm:cxn modelId="{BBA79616-2589-4616-9EDF-164BF9CA070A}" type="presParOf" srcId="{513EBFA7-113E-4CD2-B841-9FFD6DEDAF80}" destId="{A20C7848-19C2-4E61-BF36-CA3C184C375B}" srcOrd="1" destOrd="0" presId="urn:microsoft.com/office/officeart/2008/layout/BendingPictureCaption"/>
    <dgm:cxn modelId="{C570461F-E27E-49A0-84B0-D1E29908A9AD}" type="presParOf" srcId="{799A6FF9-0F5D-46E9-B48F-083595B7BC8F}" destId="{D272357D-4355-451A-9F9F-9125CBFF62F0}" srcOrd="3" destOrd="0" presId="urn:microsoft.com/office/officeart/2008/layout/BendingPictureCaption"/>
    <dgm:cxn modelId="{27B85058-0C0C-4F3B-8FA5-039FB44E6C14}" type="presParOf" srcId="{799A6FF9-0F5D-46E9-B48F-083595B7BC8F}" destId="{454A643E-D198-4E87-ACC6-55D1B88A0F5C}" srcOrd="4" destOrd="0" presId="urn:microsoft.com/office/officeart/2008/layout/BendingPictureCaption"/>
    <dgm:cxn modelId="{88AC957B-604B-44D2-9B53-252D92FAB432}" type="presParOf" srcId="{454A643E-D198-4E87-ACC6-55D1B88A0F5C}" destId="{4C28FF76-F2A2-473B-9009-12E1B81D71CC}" srcOrd="0" destOrd="0" presId="urn:microsoft.com/office/officeart/2008/layout/BendingPictureCaption"/>
    <dgm:cxn modelId="{898BA6F5-B3B0-4017-9A30-753EE045EECE}" type="presParOf" srcId="{454A643E-D198-4E87-ACC6-55D1B88A0F5C}" destId="{040AD8CA-E67E-48F4-9B78-B1AEC5440DB8}" srcOrd="1" destOrd="0" presId="urn:microsoft.com/office/officeart/2008/layout/BendingPictureCapti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0B3A0-FC79-41D9-AB6A-B2BD9B1A072E}">
      <dsp:nvSpPr>
        <dsp:cNvPr id="0" name=""/>
        <dsp:cNvSpPr/>
      </dsp:nvSpPr>
      <dsp:spPr>
        <a:xfrm rot="10800000">
          <a:off x="1147712" y="878"/>
          <a:ext cx="3788833" cy="773529"/>
        </a:xfrm>
        <a:prstGeom prst="homePlate">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105" tIns="133350" rIns="248920" bIns="133350" numCol="1" spcCol="1270" anchor="ctr" anchorCtr="0">
          <a:noAutofit/>
        </a:bodyPr>
        <a:lstStyle/>
        <a:p>
          <a:pPr lvl="0" algn="ctr" defTabSz="1555750">
            <a:lnSpc>
              <a:spcPct val="90000"/>
            </a:lnSpc>
            <a:spcBef>
              <a:spcPct val="0"/>
            </a:spcBef>
            <a:spcAft>
              <a:spcPct val="35000"/>
            </a:spcAft>
          </a:pPr>
          <a:r>
            <a:rPr lang="ro-RO" sz="3500" kern="1200" dirty="0" smtClean="0">
              <a:latin typeface="Bahnschrift Light" panose="020B0502040204020203" pitchFamily="34" charset="0"/>
              <a:ea typeface="Cambria Math" panose="02040503050406030204" pitchFamily="18" charset="0"/>
            </a:rPr>
            <a:t>Germania</a:t>
          </a:r>
          <a:endParaRPr lang="ro-RO" sz="3500" kern="1200" dirty="0">
            <a:latin typeface="Bahnschrift Light" panose="020B0502040204020203" pitchFamily="34" charset="0"/>
            <a:ea typeface="Cambria Math" panose="02040503050406030204" pitchFamily="18" charset="0"/>
          </a:endParaRPr>
        </a:p>
      </dsp:txBody>
      <dsp:txXfrm rot="10800000">
        <a:off x="1341094" y="878"/>
        <a:ext cx="3595451" cy="773529"/>
      </dsp:txXfrm>
    </dsp:sp>
    <dsp:sp modelId="{3BD725AB-7BDB-44BD-A7DD-AEBCA6859255}">
      <dsp:nvSpPr>
        <dsp:cNvPr id="0" name=""/>
        <dsp:cNvSpPr/>
      </dsp:nvSpPr>
      <dsp:spPr>
        <a:xfrm>
          <a:off x="375683" y="119332"/>
          <a:ext cx="773529" cy="520886"/>
        </a:xfrm>
        <a:prstGeom prst="rect">
          <a:avLst/>
        </a:prstGeom>
        <a:blipFill rotWithShape="1">
          <a:blip xmlns:r="http://schemas.openxmlformats.org/officeDocument/2006/relationships" r:embed="rId1"/>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F77C2-F6C4-4776-AB7D-2127E9EBB9A8}">
      <dsp:nvSpPr>
        <dsp:cNvPr id="0" name=""/>
        <dsp:cNvSpPr/>
      </dsp:nvSpPr>
      <dsp:spPr>
        <a:xfrm rot="10800000">
          <a:off x="1159135" y="1005311"/>
          <a:ext cx="3788833" cy="773529"/>
        </a:xfrm>
        <a:prstGeom prst="homePlate">
          <a:avLst/>
        </a:prstGeom>
        <a:solidFill>
          <a:schemeClr val="accent6">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105" tIns="133350" rIns="248920" bIns="133350" numCol="1" spcCol="1270" anchor="ctr" anchorCtr="0">
          <a:noAutofit/>
        </a:bodyPr>
        <a:lstStyle/>
        <a:p>
          <a:pPr lvl="0" algn="ctr" defTabSz="1555750">
            <a:lnSpc>
              <a:spcPct val="90000"/>
            </a:lnSpc>
            <a:spcBef>
              <a:spcPct val="0"/>
            </a:spcBef>
            <a:spcAft>
              <a:spcPct val="35000"/>
            </a:spcAft>
          </a:pPr>
          <a:r>
            <a:rPr lang="ro-RO" sz="3500" kern="1200" dirty="0" smtClean="0">
              <a:latin typeface="Bahnschrift Light" panose="020B0502040204020203" pitchFamily="34" charset="0"/>
            </a:rPr>
            <a:t>Japonia</a:t>
          </a:r>
          <a:endParaRPr lang="ro-RO" sz="3500" kern="1200" dirty="0">
            <a:latin typeface="Bahnschrift Light" panose="020B0502040204020203" pitchFamily="34" charset="0"/>
          </a:endParaRPr>
        </a:p>
      </dsp:txBody>
      <dsp:txXfrm rot="10800000">
        <a:off x="1352517" y="1005311"/>
        <a:ext cx="3595451" cy="773529"/>
      </dsp:txXfrm>
    </dsp:sp>
    <dsp:sp modelId="{7C1A61CF-943C-4AE2-9C65-F97156AC885C}">
      <dsp:nvSpPr>
        <dsp:cNvPr id="0" name=""/>
        <dsp:cNvSpPr/>
      </dsp:nvSpPr>
      <dsp:spPr>
        <a:xfrm>
          <a:off x="332801" y="1131598"/>
          <a:ext cx="819221" cy="520956"/>
        </a:xfrm>
        <a:prstGeom prst="rect">
          <a:avLst/>
        </a:prstGeom>
        <a:blipFill rotWithShape="1">
          <a:blip xmlns:r="http://schemas.openxmlformats.org/officeDocument/2006/relationships" r:embed="rId2"/>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0540B-2E0A-4553-8082-BC4F3C095046}">
      <dsp:nvSpPr>
        <dsp:cNvPr id="0" name=""/>
        <dsp:cNvSpPr/>
      </dsp:nvSpPr>
      <dsp:spPr>
        <a:xfrm rot="10800000">
          <a:off x="1149648" y="2009745"/>
          <a:ext cx="3788833" cy="773529"/>
        </a:xfrm>
        <a:prstGeom prst="homePlate">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105" tIns="133350" rIns="248920" bIns="133350" numCol="1" spcCol="1270" anchor="ctr" anchorCtr="0">
          <a:noAutofit/>
        </a:bodyPr>
        <a:lstStyle/>
        <a:p>
          <a:pPr lvl="0" algn="ctr" defTabSz="1555750">
            <a:lnSpc>
              <a:spcPct val="90000"/>
            </a:lnSpc>
            <a:spcBef>
              <a:spcPct val="0"/>
            </a:spcBef>
            <a:spcAft>
              <a:spcPct val="35000"/>
            </a:spcAft>
          </a:pPr>
          <a:r>
            <a:rPr lang="ro-RO" sz="3500" kern="1200" dirty="0" smtClean="0"/>
            <a:t>Italia</a:t>
          </a:r>
        </a:p>
      </dsp:txBody>
      <dsp:txXfrm rot="10800000">
        <a:off x="1343030" y="2009745"/>
        <a:ext cx="3595451" cy="773529"/>
      </dsp:txXfrm>
    </dsp:sp>
    <dsp:sp modelId="{E04FA408-0165-4343-801C-882607BAB642}">
      <dsp:nvSpPr>
        <dsp:cNvPr id="0" name=""/>
        <dsp:cNvSpPr/>
      </dsp:nvSpPr>
      <dsp:spPr>
        <a:xfrm>
          <a:off x="365881" y="2163623"/>
          <a:ext cx="781272" cy="481491"/>
        </a:xfrm>
        <a:prstGeom prst="rect">
          <a:avLst/>
        </a:prstGeom>
        <a:blipFill rotWithShape="1">
          <a:blip xmlns:r="http://schemas.openxmlformats.org/officeDocument/2006/relationships" r:embed="rId3"/>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0B3A0-FC79-41D9-AB6A-B2BD9B1A072E}">
      <dsp:nvSpPr>
        <dsp:cNvPr id="0" name=""/>
        <dsp:cNvSpPr/>
      </dsp:nvSpPr>
      <dsp:spPr>
        <a:xfrm rot="10800000">
          <a:off x="1122004" y="442"/>
          <a:ext cx="3800404" cy="659040"/>
        </a:xfrm>
        <a:prstGeom prst="homePlate">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19" tIns="114300" rIns="213360" bIns="114300" numCol="1" spcCol="1270" anchor="ctr" anchorCtr="0">
          <a:noAutofit/>
        </a:bodyPr>
        <a:lstStyle/>
        <a:p>
          <a:pPr lvl="0" algn="ctr" defTabSz="1333500">
            <a:lnSpc>
              <a:spcPct val="90000"/>
            </a:lnSpc>
            <a:spcBef>
              <a:spcPct val="0"/>
            </a:spcBef>
            <a:spcAft>
              <a:spcPct val="35000"/>
            </a:spcAft>
          </a:pPr>
          <a:r>
            <a:rPr lang="ro-RO" sz="3000" kern="1200" dirty="0" smtClean="0">
              <a:latin typeface="Bahnschrift Light" panose="020B0502040204020203" pitchFamily="34" charset="0"/>
              <a:ea typeface="Cambria Math" panose="02040503050406030204" pitchFamily="18" charset="0"/>
            </a:rPr>
            <a:t>Uniunea Sovietică</a:t>
          </a:r>
          <a:endParaRPr lang="ro-RO" sz="3000" kern="1200" dirty="0">
            <a:latin typeface="Bahnschrift Light" panose="020B0502040204020203" pitchFamily="34" charset="0"/>
            <a:ea typeface="Cambria Math" panose="02040503050406030204" pitchFamily="18" charset="0"/>
          </a:endParaRPr>
        </a:p>
      </dsp:txBody>
      <dsp:txXfrm rot="10800000">
        <a:off x="1286764" y="442"/>
        <a:ext cx="3635644" cy="659040"/>
      </dsp:txXfrm>
    </dsp:sp>
    <dsp:sp modelId="{3BD725AB-7BDB-44BD-A7DD-AEBCA6859255}">
      <dsp:nvSpPr>
        <dsp:cNvPr id="0" name=""/>
        <dsp:cNvSpPr/>
      </dsp:nvSpPr>
      <dsp:spPr>
        <a:xfrm>
          <a:off x="464242" y="101364"/>
          <a:ext cx="659040" cy="443791"/>
        </a:xfrm>
        <a:prstGeom prst="rect">
          <a:avLst/>
        </a:prstGeom>
        <a:blipFill rotWithShape="1">
          <a:blip xmlns:r="http://schemas.openxmlformats.org/officeDocument/2006/relationships" r:embed="rId1"/>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F77C2-F6C4-4776-AB7D-2127E9EBB9A8}">
      <dsp:nvSpPr>
        <dsp:cNvPr id="0" name=""/>
        <dsp:cNvSpPr/>
      </dsp:nvSpPr>
      <dsp:spPr>
        <a:xfrm rot="10800000">
          <a:off x="1131737" y="856211"/>
          <a:ext cx="3800404" cy="659040"/>
        </a:xfrm>
        <a:prstGeom prst="homePlate">
          <a:avLst/>
        </a:prstGeom>
        <a:solidFill>
          <a:schemeClr val="accent6">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19" tIns="114300" rIns="213360" bIns="114300" numCol="1" spcCol="1270" anchor="ctr" anchorCtr="0">
          <a:noAutofit/>
        </a:bodyPr>
        <a:lstStyle/>
        <a:p>
          <a:pPr lvl="0" algn="ctr" defTabSz="1333500">
            <a:lnSpc>
              <a:spcPct val="90000"/>
            </a:lnSpc>
            <a:spcBef>
              <a:spcPct val="0"/>
            </a:spcBef>
            <a:spcAft>
              <a:spcPct val="35000"/>
            </a:spcAft>
          </a:pPr>
          <a:r>
            <a:rPr lang="ro-RO" sz="3000" kern="1200" dirty="0" smtClean="0">
              <a:latin typeface="Bahnschrift Light" panose="020B0502040204020203" pitchFamily="34" charset="0"/>
            </a:rPr>
            <a:t>Statele Unite</a:t>
          </a:r>
          <a:endParaRPr lang="ro-RO" sz="3000" kern="1200" dirty="0">
            <a:latin typeface="Bahnschrift Light" panose="020B0502040204020203" pitchFamily="34" charset="0"/>
          </a:endParaRPr>
        </a:p>
      </dsp:txBody>
      <dsp:txXfrm rot="10800000">
        <a:off x="1296497" y="856211"/>
        <a:ext cx="3635644" cy="659040"/>
      </dsp:txXfrm>
    </dsp:sp>
    <dsp:sp modelId="{7C1A61CF-943C-4AE2-9C65-F97156AC885C}">
      <dsp:nvSpPr>
        <dsp:cNvPr id="0" name=""/>
        <dsp:cNvSpPr/>
      </dsp:nvSpPr>
      <dsp:spPr>
        <a:xfrm>
          <a:off x="427707" y="963806"/>
          <a:ext cx="697970" cy="443850"/>
        </a:xfrm>
        <a:prstGeom prst="rect">
          <a:avLst/>
        </a:prstGeom>
        <a:blipFill rotWithShape="1">
          <a:blip xmlns:r="http://schemas.openxmlformats.org/officeDocument/2006/relationships" r:embed="rId2"/>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0540B-2E0A-4553-8082-BC4F3C095046}">
      <dsp:nvSpPr>
        <dsp:cNvPr id="0" name=""/>
        <dsp:cNvSpPr/>
      </dsp:nvSpPr>
      <dsp:spPr>
        <a:xfrm rot="10800000">
          <a:off x="1123654" y="1711980"/>
          <a:ext cx="3800404" cy="659040"/>
        </a:xfrm>
        <a:prstGeom prst="homePlate">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19" tIns="114300" rIns="213360" bIns="114300" numCol="1" spcCol="1270" anchor="ctr" anchorCtr="0">
          <a:noAutofit/>
        </a:bodyPr>
        <a:lstStyle/>
        <a:p>
          <a:pPr lvl="0" algn="ctr" defTabSz="1333500">
            <a:lnSpc>
              <a:spcPct val="90000"/>
            </a:lnSpc>
            <a:spcBef>
              <a:spcPct val="0"/>
            </a:spcBef>
            <a:spcAft>
              <a:spcPct val="35000"/>
            </a:spcAft>
          </a:pPr>
          <a:r>
            <a:rPr lang="ro-RO" sz="3000" kern="1200" dirty="0" smtClean="0"/>
            <a:t>Regatul Unit</a:t>
          </a:r>
        </a:p>
      </dsp:txBody>
      <dsp:txXfrm rot="10800000">
        <a:off x="1288414" y="1711980"/>
        <a:ext cx="3635644" cy="659040"/>
      </dsp:txXfrm>
    </dsp:sp>
    <dsp:sp modelId="{E04FA408-0165-4343-801C-882607BAB642}">
      <dsp:nvSpPr>
        <dsp:cNvPr id="0" name=""/>
        <dsp:cNvSpPr/>
      </dsp:nvSpPr>
      <dsp:spPr>
        <a:xfrm>
          <a:off x="455891" y="1843083"/>
          <a:ext cx="665637" cy="410226"/>
        </a:xfrm>
        <a:prstGeom prst="rect">
          <a:avLst/>
        </a:prstGeom>
        <a:blipFill rotWithShape="1">
          <a:blip xmlns:r="http://schemas.openxmlformats.org/officeDocument/2006/relationships" r:embed="rId3"/>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F5B5E8-D4E9-4742-B9AB-D2962988BEF2}">
      <dsp:nvSpPr>
        <dsp:cNvPr id="0" name=""/>
        <dsp:cNvSpPr/>
      </dsp:nvSpPr>
      <dsp:spPr>
        <a:xfrm rot="10800000">
          <a:off x="1128277" y="2567749"/>
          <a:ext cx="3800404" cy="659040"/>
        </a:xfrm>
        <a:prstGeom prst="homePlate">
          <a:avLst/>
        </a:prstGeom>
        <a:solidFill>
          <a:schemeClr val="accent6">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619" tIns="114300" rIns="213360" bIns="114300" numCol="1" spcCol="1270" anchor="ctr" anchorCtr="0">
          <a:noAutofit/>
        </a:bodyPr>
        <a:lstStyle/>
        <a:p>
          <a:pPr lvl="0" algn="ctr" defTabSz="1333500">
            <a:lnSpc>
              <a:spcPct val="90000"/>
            </a:lnSpc>
            <a:spcBef>
              <a:spcPct val="0"/>
            </a:spcBef>
            <a:spcAft>
              <a:spcPct val="35000"/>
            </a:spcAft>
          </a:pPr>
          <a:r>
            <a:rPr lang="ro-RO" sz="3000" kern="1200" dirty="0" smtClean="0">
              <a:latin typeface="Bahnschrift Light" panose="020B0502040204020203" pitchFamily="34" charset="0"/>
            </a:rPr>
            <a:t>China</a:t>
          </a:r>
        </a:p>
      </dsp:txBody>
      <dsp:txXfrm rot="10800000">
        <a:off x="1293037" y="2567749"/>
        <a:ext cx="3635644" cy="659040"/>
      </dsp:txXfrm>
    </dsp:sp>
    <dsp:sp modelId="{9F664308-D470-483B-883D-579DFAB0FE92}">
      <dsp:nvSpPr>
        <dsp:cNvPr id="0" name=""/>
        <dsp:cNvSpPr/>
      </dsp:nvSpPr>
      <dsp:spPr>
        <a:xfrm>
          <a:off x="424438" y="2679628"/>
          <a:ext cx="684130" cy="402990"/>
        </a:xfrm>
        <a:prstGeom prst="rect">
          <a:avLst/>
        </a:prstGeom>
        <a:blipFill rotWithShape="1">
          <a:blip xmlns:r="http://schemas.openxmlformats.org/officeDocument/2006/relationships" r:embed="rId4"/>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smtClean="0"/>
              <a:t>Clic pentru editare stil titlu</a:t>
            </a:r>
            <a:endParaRPr lang="ro-RO"/>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Clic pentru a edita stilul de subtitlu</a:t>
            </a:r>
            <a:endParaRPr lang="ro-RO"/>
          </a:p>
        </p:txBody>
      </p:sp>
      <p:sp>
        <p:nvSpPr>
          <p:cNvPr id="4" name="Substituent dată 3"/>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326103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text vertical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94215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smtClean="0"/>
              <a:t>Clic pentru editare stil titlu</a:t>
            </a:r>
            <a:endParaRPr lang="ro-RO"/>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43928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2594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smtClean="0"/>
              <a:t>Clic pentru editare stil titlu</a:t>
            </a:r>
            <a:endParaRPr lang="ro-RO"/>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smtClean="0"/>
              <a:t>Clic pentru editare stiluri text Coordonator</a:t>
            </a:r>
          </a:p>
        </p:txBody>
      </p:sp>
      <p:sp>
        <p:nvSpPr>
          <p:cNvPr id="4" name="Substituent dată 3"/>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58391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sz="half" idx="1"/>
          </p:nvPr>
        </p:nvSpPr>
        <p:spPr>
          <a:xfrm>
            <a:off x="838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conținut 3"/>
          <p:cNvSpPr>
            <a:spLocks noGrp="1"/>
          </p:cNvSpPr>
          <p:nvPr>
            <p:ph sz="half" idx="2"/>
          </p:nvPr>
        </p:nvSpPr>
        <p:spPr>
          <a:xfrm>
            <a:off x="6172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dată 4"/>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337679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smtClean="0"/>
              <a:t>Clic pentru editare stil titlu</a:t>
            </a:r>
            <a:endParaRPr lang="ro-RO"/>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7" name="Substituent dată 6"/>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8" name="Substituent subsol 7"/>
          <p:cNvSpPr>
            <a:spLocks noGrp="1"/>
          </p:cNvSpPr>
          <p:nvPr>
            <p:ph type="ftr" sz="quarter" idx="11"/>
          </p:nvPr>
        </p:nvSpPr>
        <p:spPr/>
        <p:txBody>
          <a:bodyPr/>
          <a:lstStyle/>
          <a:p>
            <a:endParaRPr lang="ro-RO" dirty="0"/>
          </a:p>
        </p:txBody>
      </p:sp>
      <p:sp>
        <p:nvSpPr>
          <p:cNvPr id="9" name="Substituent număr diapozitiv 8"/>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63352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dată 2"/>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4" name="Substituent subsol 3"/>
          <p:cNvSpPr>
            <a:spLocks noGrp="1"/>
          </p:cNvSpPr>
          <p:nvPr>
            <p:ph type="ftr" sz="quarter" idx="11"/>
          </p:nvPr>
        </p:nvSpPr>
        <p:spPr/>
        <p:txBody>
          <a:bodyPr/>
          <a:lstStyle/>
          <a:p>
            <a:endParaRPr lang="ro-RO" dirty="0"/>
          </a:p>
        </p:txBody>
      </p:sp>
      <p:sp>
        <p:nvSpPr>
          <p:cNvPr id="5" name="Substituent număr diapozitiv 4"/>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236698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3" name="Substituent subsol 2"/>
          <p:cNvSpPr>
            <a:spLocks noGrp="1"/>
          </p:cNvSpPr>
          <p:nvPr>
            <p:ph type="ftr" sz="quarter" idx="11"/>
          </p:nvPr>
        </p:nvSpPr>
        <p:spPr/>
        <p:txBody>
          <a:bodyPr/>
          <a:lstStyle/>
          <a:p>
            <a:endParaRPr lang="ro-RO" dirty="0"/>
          </a:p>
        </p:txBody>
      </p:sp>
      <p:sp>
        <p:nvSpPr>
          <p:cNvPr id="4" name="Substituent număr diapozitiv 3"/>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03593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162672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dirty="0"/>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A57D6354-28DB-4794-BD52-D3272AC72BB2}" type="datetimeFigureOut">
              <a:rPr lang="ro-RO" smtClean="0"/>
              <a:t>30.05.2023</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374D5878-05BE-4E21-BA22-27FA58140AB9}" type="slidenum">
              <a:rPr lang="ro-RO" smtClean="0"/>
              <a:t>‹#›</a:t>
            </a:fld>
            <a:endParaRPr lang="ro-RO" dirty="0"/>
          </a:p>
        </p:txBody>
      </p:sp>
    </p:spTree>
    <p:extLst>
      <p:ext uri="{BB962C8B-B14F-4D97-AF65-F5344CB8AC3E}">
        <p14:creationId xmlns:p14="http://schemas.microsoft.com/office/powerpoint/2010/main" val="226474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smtClean="0"/>
              <a:t>Clic pentru editare stil titlu</a:t>
            </a:r>
            <a:endParaRPr lang="ro-RO"/>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D6354-28DB-4794-BD52-D3272AC72BB2}" type="datetimeFigureOut">
              <a:rPr lang="ro-RO" smtClean="0"/>
              <a:t>30.05.2023</a:t>
            </a:fld>
            <a:endParaRPr lang="ro-RO" dirty="0"/>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dirty="0"/>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D5878-05BE-4E21-BA22-27FA58140AB9}" type="slidenum">
              <a:rPr lang="ro-RO" smtClean="0"/>
              <a:t>‹#›</a:t>
            </a:fld>
            <a:endParaRPr lang="ro-RO" dirty="0"/>
          </a:p>
        </p:txBody>
      </p:sp>
    </p:spTree>
    <p:extLst>
      <p:ext uri="{BB962C8B-B14F-4D97-AF65-F5344CB8AC3E}">
        <p14:creationId xmlns:p14="http://schemas.microsoft.com/office/powerpoint/2010/main" val="2504156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3.wm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microsoft.com/office/2007/relationships/media" Target="../media/media4.wma"/><Relationship Id="rId1" Type="http://schemas.openxmlformats.org/officeDocument/2006/relationships/audio" Target="NULL" TargetMode="External"/><Relationship Id="rId6" Type="http://schemas.openxmlformats.org/officeDocument/2006/relationships/diagramLayout" Target="../diagrams/layout1.xml"/><Relationship Id="rId11" Type="http://schemas.microsoft.com/office/2007/relationships/hdphoto" Target="../media/hdphoto3.wdp"/><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2.png"/><Relationship Id="rId2" Type="http://schemas.microsoft.com/office/2007/relationships/media" Target="../media/media5.wma"/><Relationship Id="rId1" Type="http://schemas.openxmlformats.org/officeDocument/2006/relationships/audio" Target="NULL" TargetMode="External"/><Relationship Id="rId6" Type="http://schemas.openxmlformats.org/officeDocument/2006/relationships/diagramLayout" Target="../diagrams/layout2.xml"/><Relationship Id="rId11" Type="http://schemas.microsoft.com/office/2007/relationships/hdphoto" Target="../media/hdphoto4.wdp"/><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image" Target="../media/image3.png"/><Relationship Id="rId9" Type="http://schemas.microsoft.com/office/2007/relationships/diagramDrawing" Target="../diagrams/drawing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1.png"/><Relationship Id="rId2" Type="http://schemas.microsoft.com/office/2007/relationships/media" Target="../media/media59.wma"/><Relationship Id="rId1" Type="http://schemas.openxmlformats.org/officeDocument/2006/relationships/audio" Target="NULL"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5.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6.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0.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microsoft.com/office/2007/relationships/media" Target="../media/media81.wm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2.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3.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4.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microsoft.com/office/2007/relationships/media" Target="../media/media85.wma"/><Relationship Id="rId1" Type="http://schemas.openxmlformats.org/officeDocument/2006/relationships/audio" Target="NULL" TargetMode="External"/><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87.png"/><Relationship Id="rId4" Type="http://schemas.openxmlformats.org/officeDocument/2006/relationships/image" Target="../media/image3.png"/><Relationship Id="rId9" Type="http://schemas.microsoft.com/office/2007/relationships/diagramDrawing" Target="../diagrams/drawing3.xml"/></Relationships>
</file>

<file path=ppt/slides/_rels/slide8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microsoft.com/office/2007/relationships/media" Target="../media/media86.wma"/><Relationship Id="rId1" Type="http://schemas.openxmlformats.org/officeDocument/2006/relationships/audio" Target="NULL" TargetMode="External"/><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87.png"/><Relationship Id="rId4" Type="http://schemas.openxmlformats.org/officeDocument/2006/relationships/image" Target="../media/image3.png"/><Relationship Id="rId9" Type="http://schemas.microsoft.com/office/2007/relationships/diagramDrawing" Target="../diagrams/drawing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7.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88.wma"/><Relationship Id="rId1" Type="http://schemas.openxmlformats.org/officeDocument/2006/relationships/audio" Target="NULL" TargetMode="External"/><Relationship Id="rId6" Type="http://schemas.openxmlformats.org/officeDocument/2006/relationships/hyperlink" Target="https://www.twinkl.ro/teaching-wiki/al-doilea-razboi-mondial" TargetMode="External"/><Relationship Id="rId5" Type="http://schemas.openxmlformats.org/officeDocument/2006/relationships/hyperlink" Target="https://ro.wikipedia.org/wiki/Al_Doilea_R%C4%83zboi_Mondial"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p:cNvPicPr>
            <a:picLocks noChangeAspect="1"/>
          </p:cNvPicPr>
          <p:nvPr/>
        </p:nvPicPr>
        <p:blipFill rotWithShape="1">
          <a:blip r:embed="rId4"/>
          <a:srcRect l="8594" t="4220" b="4153"/>
          <a:stretch/>
        </p:blipFill>
        <p:spPr>
          <a:xfrm rot="16200000">
            <a:off x="2674962" y="-2674964"/>
            <a:ext cx="6851178" cy="12201102"/>
          </a:xfrm>
          <a:prstGeom prst="rect">
            <a:avLst/>
          </a:prstGeom>
        </p:spPr>
      </p:pic>
      <p:sp>
        <p:nvSpPr>
          <p:cNvPr id="2" name="Titlu 1"/>
          <p:cNvSpPr>
            <a:spLocks noGrp="1"/>
          </p:cNvSpPr>
          <p:nvPr>
            <p:ph type="ctrTitle"/>
          </p:nvPr>
        </p:nvSpPr>
        <p:spPr>
          <a:xfrm>
            <a:off x="1528550" y="1037986"/>
            <a:ext cx="9144000" cy="2387600"/>
          </a:xfrm>
        </p:spPr>
        <p:txBody>
          <a:bodyPr>
            <a:normAutofit/>
          </a:bodyPr>
          <a:lstStyle/>
          <a:p>
            <a:r>
              <a:rPr lang="ro-RO" sz="7200" b="1" dirty="0" smtClean="0">
                <a:solidFill>
                  <a:schemeClr val="accent4">
                    <a:lumMod val="40000"/>
                    <a:lumOff val="60000"/>
                  </a:schemeClr>
                </a:solidFill>
                <a:latin typeface="Blackadder ITC" panose="04020505051007020D02" pitchFamily="82" charset="0"/>
              </a:rPr>
              <a:t>Al Doilea R</a:t>
            </a:r>
            <a:r>
              <a:rPr lang="en-US" sz="7200" b="1" dirty="0" smtClean="0">
                <a:solidFill>
                  <a:schemeClr val="accent4">
                    <a:lumMod val="40000"/>
                    <a:lumOff val="60000"/>
                  </a:schemeClr>
                </a:solidFill>
                <a:latin typeface="Blackadder ITC" panose="04020505051007020D02" pitchFamily="82" charset="0"/>
              </a:rPr>
              <a:t>a</a:t>
            </a:r>
            <a:r>
              <a:rPr lang="ro-RO" sz="7200" b="1" dirty="0" smtClean="0">
                <a:solidFill>
                  <a:schemeClr val="accent4">
                    <a:lumMod val="40000"/>
                    <a:lumOff val="60000"/>
                  </a:schemeClr>
                </a:solidFill>
                <a:latin typeface="Blackadder ITC" panose="04020505051007020D02" pitchFamily="82" charset="0"/>
              </a:rPr>
              <a:t>zboi Mondial</a:t>
            </a:r>
            <a:r>
              <a:rPr lang="en-US" sz="7200" b="1" dirty="0" smtClean="0">
                <a:solidFill>
                  <a:schemeClr val="accent4">
                    <a:lumMod val="40000"/>
                    <a:lumOff val="60000"/>
                  </a:schemeClr>
                </a:solidFill>
                <a:latin typeface="Blackadder ITC" panose="04020505051007020D02" pitchFamily="82" charset="0"/>
              </a:rPr>
              <a:t/>
            </a:r>
            <a:br>
              <a:rPr lang="en-US" sz="7200" b="1" dirty="0" smtClean="0">
                <a:solidFill>
                  <a:schemeClr val="accent4">
                    <a:lumMod val="40000"/>
                    <a:lumOff val="60000"/>
                  </a:schemeClr>
                </a:solidFill>
                <a:latin typeface="Blackadder ITC" panose="04020505051007020D02" pitchFamily="82" charset="0"/>
              </a:rPr>
            </a:br>
            <a:r>
              <a:rPr lang="en-US" sz="5400" b="1" dirty="0" smtClean="0">
                <a:solidFill>
                  <a:schemeClr val="accent4">
                    <a:lumMod val="40000"/>
                    <a:lumOff val="60000"/>
                  </a:schemeClr>
                </a:solidFill>
                <a:latin typeface="Castellar" panose="020A0402060406010301" pitchFamily="18" charset="0"/>
              </a:rPr>
              <a:t>EUROPA</a:t>
            </a:r>
            <a:endParaRPr lang="ro-RO" sz="5400" b="1" dirty="0">
              <a:solidFill>
                <a:schemeClr val="accent4">
                  <a:lumMod val="40000"/>
                  <a:lumOff val="60000"/>
                </a:schemeClr>
              </a:solidFill>
              <a:latin typeface="Castellar" panose="020A0402060406010301" pitchFamily="18" charset="0"/>
            </a:endParaRPr>
          </a:p>
        </p:txBody>
      </p:sp>
      <p:sp>
        <p:nvSpPr>
          <p:cNvPr id="3" name="Subtitlu 2"/>
          <p:cNvSpPr>
            <a:spLocks noGrp="1"/>
          </p:cNvSpPr>
          <p:nvPr>
            <p:ph type="subTitle" idx="1"/>
          </p:nvPr>
        </p:nvSpPr>
        <p:spPr>
          <a:xfrm>
            <a:off x="5834743" y="6099780"/>
            <a:ext cx="9144000" cy="1655762"/>
          </a:xfrm>
        </p:spPr>
        <p:txBody>
          <a:bodyPr/>
          <a:lstStyle/>
          <a:p>
            <a:r>
              <a:rPr lang="en-US" dirty="0" smtClean="0">
                <a:solidFill>
                  <a:schemeClr val="accent4">
                    <a:lumMod val="40000"/>
                    <a:lumOff val="60000"/>
                  </a:schemeClr>
                </a:solidFill>
              </a:rPr>
              <a:t>Dima Iasmina-Gabriela</a:t>
            </a:r>
            <a:endParaRPr lang="ro-RO" dirty="0">
              <a:solidFill>
                <a:schemeClr val="accent4">
                  <a:lumMod val="40000"/>
                  <a:lumOff val="60000"/>
                </a:schemeClr>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1432" end="433"/>
                </p14:media>
              </p:ext>
            </p:extLst>
          </p:nvPr>
        </p:nvPicPr>
        <p:blipFill>
          <a:blip r:embed="rId5"/>
          <a:stretch>
            <a:fillRect/>
          </a:stretch>
        </p:blipFill>
        <p:spPr>
          <a:xfrm>
            <a:off x="10949462" y="667568"/>
            <a:ext cx="487363" cy="487363"/>
          </a:xfrm>
          <a:prstGeom prst="rect">
            <a:avLst/>
          </a:prstGeom>
        </p:spPr>
      </p:pic>
    </p:spTree>
    <p:extLst>
      <p:ext uri="{BB962C8B-B14F-4D97-AF65-F5344CB8AC3E}">
        <p14:creationId xmlns:p14="http://schemas.microsoft.com/office/powerpoint/2010/main" val="3485132347"/>
      </p:ext>
    </p:extLst>
  </p:cSld>
  <p:clrMapOvr>
    <a:masterClrMapping/>
  </p:clrMapOvr>
  <mc:AlternateContent xmlns:mc="http://schemas.openxmlformats.org/markup-compatibility/2006" xmlns:p14="http://schemas.microsoft.com/office/powerpoint/2010/main">
    <mc:Choice Requires="p14">
      <p:transition p14:dur="10" advTm="4360"/>
    </mc:Choice>
    <mc:Fallback xmlns="">
      <p:transition advTm="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topEvt time="320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CasetăText 4"/>
          <p:cNvSpPr txBox="1"/>
          <p:nvPr/>
        </p:nvSpPr>
        <p:spPr>
          <a:xfrm>
            <a:off x="8307659" y="2219093"/>
            <a:ext cx="2397512" cy="1126273"/>
          </a:xfrm>
          <a:prstGeom prst="rect">
            <a:avLst/>
          </a:prstGeom>
          <a:noFill/>
        </p:spPr>
        <p:txBody>
          <a:bodyPr wrap="square" rtlCol="0">
            <a:spAutoFit/>
          </a:bodyPr>
          <a:lstStyle/>
          <a:p>
            <a:endParaRPr lang="ro-RO" dirty="0"/>
          </a:p>
        </p:txBody>
      </p:sp>
      <p:sp>
        <p:nvSpPr>
          <p:cNvPr id="7" name="Explozie 2 6"/>
          <p:cNvSpPr/>
          <p:nvPr/>
        </p:nvSpPr>
        <p:spPr>
          <a:xfrm>
            <a:off x="6508121" y="1262542"/>
            <a:ext cx="4197050" cy="2818345"/>
          </a:xfrm>
          <a:prstGeom prst="irregularSeal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MINCIUNIII!!!! Vrei să pui stăpânire pe întreaga lume!</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90" end="24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16396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92605"/>
          </a:xfrm>
        </p:spPr>
      </p:pic>
      <p:sp>
        <p:nvSpPr>
          <p:cNvPr id="6" name="Explicație în dreptunghi 5"/>
          <p:cNvSpPr/>
          <p:nvPr/>
        </p:nvSpPr>
        <p:spPr>
          <a:xfrm>
            <a:off x="6809677" y="1027906"/>
            <a:ext cx="2836128" cy="1425362"/>
          </a:xfrm>
          <a:prstGeom prst="wedgeRectCallout">
            <a:avLst>
              <a:gd name="adj1" fmla="val -35155"/>
              <a:gd name="adj2" fmla="val 8204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Încet! Încet! Înainte de toate trebuie sa stabilim ceva.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76"/>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9563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92605"/>
          </a:xfrm>
        </p:spPr>
      </p:pic>
      <p:sp>
        <p:nvSpPr>
          <p:cNvPr id="7" name="Explicație în dreptunghi 6"/>
          <p:cNvSpPr/>
          <p:nvPr/>
        </p:nvSpPr>
        <p:spPr>
          <a:xfrm>
            <a:off x="6902604" y="1027906"/>
            <a:ext cx="2932771" cy="1505261"/>
          </a:xfrm>
          <a:prstGeom prst="wedgeRectCallout">
            <a:avLst>
              <a:gd name="adj1" fmla="val -34992"/>
              <a:gd name="adj2" fmla="val 7485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Țările ce sunt înafara Europei și antrenorii să iasă afară din ring!</a:t>
            </a:r>
            <a:endParaRPr lang="ro-RO" b="1" dirty="0">
              <a:solidFill>
                <a:schemeClr val="tx1"/>
              </a:solidFill>
            </a:endParaRPr>
          </a:p>
        </p:txBody>
      </p:sp>
      <p:pic>
        <p:nvPicPr>
          <p:cNvPr id="9" name="Sunet înregistrat">
            <a:hlinkClick r:id="" action="ppaction://media"/>
          </p:cNvPr>
          <p:cNvPicPr>
            <a:picLocks noChangeAspect="1"/>
          </p:cNvPicPr>
          <p:nvPr>
            <a:audioFile r:link="rId1"/>
            <p:extLst>
              <p:ext uri="{DAA4B4D4-6D71-4841-9C94-3DE7FCFB9230}">
                <p14:media xmlns:p14="http://schemas.microsoft.com/office/powerpoint/2010/main" r:embed="rId2">
                  <p14:trim st="84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4051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6746488" y="1392317"/>
            <a:ext cx="2720897" cy="1326994"/>
          </a:xfrm>
          <a:prstGeom prst="wedgeEllipseCallout">
            <a:avLst>
              <a:gd name="adj1" fmla="val -30440"/>
              <a:gd name="adj2" fmla="val 7350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În reeest…., orice este permis!</a:t>
            </a:r>
            <a:endParaRPr lang="ro-RO" b="1" dirty="0">
              <a:solidFill>
                <a:schemeClr val="tx1"/>
              </a:solidFill>
            </a:endParaRPr>
          </a:p>
        </p:txBody>
      </p:sp>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72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7332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ozie 1 5"/>
          <p:cNvSpPr/>
          <p:nvPr/>
        </p:nvSpPr>
        <p:spPr>
          <a:xfrm>
            <a:off x="4371279" y="491931"/>
            <a:ext cx="3735658" cy="2061698"/>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AȚI ÎNȚELEEES??</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835" end="12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3894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ozie 2 5"/>
          <p:cNvSpPr/>
          <p:nvPr/>
        </p:nvSpPr>
        <p:spPr>
          <a:xfrm>
            <a:off x="838200" y="1988907"/>
            <a:ext cx="3389971" cy="1828800"/>
          </a:xfrm>
          <a:prstGeom prst="irregularSeal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DAA! </a:t>
            </a:r>
          </a:p>
          <a:p>
            <a:pPr algn="ctr"/>
            <a:r>
              <a:rPr lang="en-US" b="1" dirty="0" smtClean="0">
                <a:solidFill>
                  <a:schemeClr val="tx1"/>
                </a:solidFill>
              </a:rPr>
              <a:t>SĂ TRĂIȚI!</a:t>
            </a:r>
            <a:endParaRPr lang="ro-RO" b="1" dirty="0">
              <a:solidFill>
                <a:schemeClr val="tx1"/>
              </a:solidFill>
            </a:endParaRPr>
          </a:p>
        </p:txBody>
      </p:sp>
      <p:sp>
        <p:nvSpPr>
          <p:cNvPr id="8" name="Explozie 1 7"/>
          <p:cNvSpPr/>
          <p:nvPr/>
        </p:nvSpPr>
        <p:spPr>
          <a:xfrm>
            <a:off x="7659028" y="1583319"/>
            <a:ext cx="3235713" cy="1951771"/>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DAA! </a:t>
            </a:r>
            <a:endParaRPr lang="en-US" b="1" dirty="0">
              <a:solidFill>
                <a:schemeClr val="tx1"/>
              </a:solidFill>
            </a:endParaRPr>
          </a:p>
          <a:p>
            <a:pPr algn="ctr"/>
            <a:r>
              <a:rPr lang="en-US" b="1" dirty="0" smtClean="0">
                <a:solidFill>
                  <a:schemeClr val="tx1"/>
                </a:solidFill>
              </a:rPr>
              <a:t>SĂ TRĂIȚI!</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94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7155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dreptunghi 4"/>
          <p:cNvSpPr/>
          <p:nvPr/>
        </p:nvSpPr>
        <p:spPr>
          <a:xfrm>
            <a:off x="5386038" y="936702"/>
            <a:ext cx="2598234" cy="1326995"/>
          </a:xfrm>
          <a:prstGeom prst="wedgeRect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Atunci să înceapă războiul!!!</a:t>
            </a:r>
            <a:endParaRPr lang="ro-RO" b="1" dirty="0">
              <a:solidFill>
                <a:schemeClr val="tx1"/>
              </a:solidFill>
            </a:endParaRPr>
          </a:p>
        </p:txBody>
      </p:sp>
      <p:pic>
        <p:nvPicPr>
          <p:cNvPr id="10" name="Sunet înregistrat">
            <a:hlinkClick r:id="" action="ppaction://media"/>
          </p:cNvPr>
          <p:cNvPicPr>
            <a:picLocks noChangeAspect="1"/>
          </p:cNvPicPr>
          <p:nvPr>
            <a:audioFile r:link="rId1"/>
            <p:extLst>
              <p:ext uri="{DAA4B4D4-6D71-4841-9C94-3DE7FCFB9230}">
                <p14:media xmlns:p14="http://schemas.microsoft.com/office/powerpoint/2010/main" r:embed="rId2">
                  <p14:trim st="64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5627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ozie 1 2"/>
          <p:cNvSpPr/>
          <p:nvPr/>
        </p:nvSpPr>
        <p:spPr>
          <a:xfrm>
            <a:off x="4696522" y="832044"/>
            <a:ext cx="2798956" cy="1717288"/>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a:t>
            </a:r>
            <a:endParaRPr lang="ro-RO" b="1" dirty="0">
              <a:solidFill>
                <a:schemeClr val="tx1"/>
              </a:solidFill>
            </a:endParaRPr>
          </a:p>
        </p:txBody>
      </p:sp>
      <p:pic>
        <p:nvPicPr>
          <p:cNvPr id="9" name="Sunet înregistrat">
            <a:hlinkClick r:id="" action="ppaction://media"/>
          </p:cNvPr>
          <p:cNvPicPr>
            <a:picLocks noChangeAspect="1"/>
          </p:cNvPicPr>
          <p:nvPr>
            <a:audioFile r:link="rId1"/>
            <p:extLst>
              <p:ext uri="{DAA4B4D4-6D71-4841-9C94-3DE7FCFB9230}">
                <p14:media xmlns:p14="http://schemas.microsoft.com/office/powerpoint/2010/main" r:embed="rId2">
                  <p14:trim st="74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81756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2001" cy="6892606"/>
          </a:xfrm>
        </p:spPr>
      </p:pic>
      <p:sp>
        <p:nvSpPr>
          <p:cNvPr id="5" name="Explozie 1 4"/>
          <p:cNvSpPr/>
          <p:nvPr/>
        </p:nvSpPr>
        <p:spPr>
          <a:xfrm>
            <a:off x="4360126" y="737259"/>
            <a:ext cx="3300761" cy="1906858"/>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66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80227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4549698" y="446049"/>
            <a:ext cx="3323063" cy="2051824"/>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endParaRPr lang="ro-RO" b="1" dirty="0">
              <a:solidFill>
                <a:schemeClr val="tx1"/>
              </a:solidFill>
            </a:endParaRPr>
          </a:p>
        </p:txBody>
      </p:sp>
      <p:pic>
        <p:nvPicPr>
          <p:cNvPr id="12" name="Sunet înregistrat">
            <a:hlinkClick r:id="" action="ppaction://media"/>
          </p:cNvPr>
          <p:cNvPicPr>
            <a:picLocks noChangeAspect="1"/>
          </p:cNvPicPr>
          <p:nvPr>
            <a:audioFile r:link="rId1"/>
            <p:extLst>
              <p:ext uri="{DAA4B4D4-6D71-4841-9C94-3DE7FCFB9230}">
                <p14:media xmlns:p14="http://schemas.microsoft.com/office/powerpoint/2010/main" r:embed="rId2">
                  <p14:trim st="970"/>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9832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ro-RO" dirty="0" smtClean="0">
                <a:solidFill>
                  <a:schemeClr val="accent4">
                    <a:lumMod val="40000"/>
                    <a:lumOff val="60000"/>
                  </a:schemeClr>
                </a:solidFill>
                <a:latin typeface="Castellar" panose="020A0402060406010301" pitchFamily="18" charset="0"/>
              </a:rPr>
              <a:t>Cuprins</a:t>
            </a:r>
            <a:endParaRPr lang="ro-RO" dirty="0">
              <a:solidFill>
                <a:schemeClr val="accent4">
                  <a:lumMod val="40000"/>
                  <a:lumOff val="60000"/>
                </a:schemeClr>
              </a:solidFill>
              <a:latin typeface="Castellar" panose="020A0402060406010301" pitchFamily="18" charset="0"/>
            </a:endParaRPr>
          </a:p>
        </p:txBody>
      </p:sp>
      <p:sp>
        <p:nvSpPr>
          <p:cNvPr id="3" name="Substituent conținut 2"/>
          <p:cNvSpPr>
            <a:spLocks noGrp="1"/>
          </p:cNvSpPr>
          <p:nvPr>
            <p:ph sz="half" idx="1"/>
          </p:nvPr>
        </p:nvSpPr>
        <p:spPr>
          <a:xfrm>
            <a:off x="838200" y="1825625"/>
            <a:ext cx="5181600" cy="4897292"/>
          </a:xfrm>
        </p:spPr>
        <p:txBody>
          <a:bodyPr>
            <a:normAutofit fontScale="77500" lnSpcReduction="20000"/>
          </a:bodyPr>
          <a:lstStyle/>
          <a:p>
            <a:pPr>
              <a:buFont typeface="Wingdings" panose="05000000000000000000" pitchFamily="2" charset="2"/>
              <a:buChar char="§"/>
            </a:pPr>
            <a:r>
              <a:rPr lang="en-US" dirty="0" smtClean="0">
                <a:solidFill>
                  <a:schemeClr val="accent4">
                    <a:lumMod val="40000"/>
                    <a:lumOff val="60000"/>
                  </a:schemeClr>
                </a:solidFill>
              </a:rPr>
              <a:t>Definire</a:t>
            </a:r>
          </a:p>
          <a:p>
            <a:pPr>
              <a:buFont typeface="Wingdings" panose="05000000000000000000" pitchFamily="2" charset="2"/>
              <a:buChar char="§"/>
            </a:pPr>
            <a:r>
              <a:rPr lang="en-US" dirty="0" smtClean="0">
                <a:solidFill>
                  <a:schemeClr val="accent4">
                    <a:lumMod val="40000"/>
                    <a:lumOff val="60000"/>
                  </a:schemeClr>
                </a:solidFill>
              </a:rPr>
              <a:t>Atacul asupra Franței</a:t>
            </a:r>
          </a:p>
          <a:p>
            <a:pPr>
              <a:buFont typeface="Wingdings" panose="05000000000000000000" pitchFamily="2" charset="2"/>
              <a:buChar char="§"/>
            </a:pPr>
            <a:r>
              <a:rPr lang="en-US" dirty="0" smtClean="0">
                <a:solidFill>
                  <a:schemeClr val="accent4">
                    <a:lumMod val="40000"/>
                    <a:lumOff val="60000"/>
                  </a:schemeClr>
                </a:solidFill>
              </a:rPr>
              <a:t>Pactul Stalin-Hitler</a:t>
            </a:r>
          </a:p>
          <a:p>
            <a:pPr>
              <a:buFont typeface="Wingdings" panose="05000000000000000000" pitchFamily="2" charset="2"/>
              <a:buChar char="§"/>
            </a:pPr>
            <a:r>
              <a:rPr lang="en-US" dirty="0" smtClean="0">
                <a:solidFill>
                  <a:schemeClr val="accent4">
                    <a:lumMod val="40000"/>
                    <a:lumOff val="60000"/>
                  </a:schemeClr>
                </a:solidFill>
              </a:rPr>
              <a:t>Războiul de Iarnă</a:t>
            </a:r>
          </a:p>
          <a:p>
            <a:pPr>
              <a:buFont typeface="Wingdings" panose="05000000000000000000" pitchFamily="2" charset="2"/>
              <a:buChar char="§"/>
            </a:pPr>
            <a:r>
              <a:rPr lang="en-US" dirty="0" smtClean="0">
                <a:solidFill>
                  <a:schemeClr val="accent4">
                    <a:lumMod val="40000"/>
                    <a:lumOff val="60000"/>
                  </a:schemeClr>
                </a:solidFill>
              </a:rPr>
              <a:t>Operațiunea Weserübung</a:t>
            </a:r>
          </a:p>
          <a:p>
            <a:pPr>
              <a:buFont typeface="Wingdings" panose="05000000000000000000" pitchFamily="2" charset="2"/>
              <a:buChar char="§"/>
            </a:pPr>
            <a:r>
              <a:rPr lang="en-US" dirty="0">
                <a:solidFill>
                  <a:schemeClr val="accent4">
                    <a:lumMod val="40000"/>
                    <a:lumOff val="60000"/>
                  </a:schemeClr>
                </a:solidFill>
              </a:rPr>
              <a:t>Planul </a:t>
            </a:r>
            <a:r>
              <a:rPr lang="en-US" dirty="0" smtClean="0">
                <a:solidFill>
                  <a:schemeClr val="accent4">
                    <a:lumMod val="40000"/>
                    <a:lumOff val="60000"/>
                  </a:schemeClr>
                </a:solidFill>
              </a:rPr>
              <a:t>Manstein</a:t>
            </a:r>
          </a:p>
          <a:p>
            <a:pPr>
              <a:buFont typeface="Wingdings" panose="05000000000000000000" pitchFamily="2" charset="2"/>
              <a:buChar char="§"/>
            </a:pPr>
            <a:r>
              <a:rPr lang="en-US" dirty="0" smtClean="0">
                <a:solidFill>
                  <a:schemeClr val="accent4">
                    <a:lumMod val="40000"/>
                    <a:lumOff val="60000"/>
                  </a:schemeClr>
                </a:solidFill>
              </a:rPr>
              <a:t>Bătălia Alpilor Occidentali</a:t>
            </a:r>
          </a:p>
          <a:p>
            <a:pPr>
              <a:buFont typeface="Wingdings" panose="05000000000000000000" pitchFamily="2" charset="2"/>
              <a:buChar char="§"/>
            </a:pPr>
            <a:r>
              <a:rPr lang="en-US" dirty="0" smtClean="0">
                <a:solidFill>
                  <a:schemeClr val="accent4">
                    <a:lumMod val="40000"/>
                    <a:lumOff val="60000"/>
                  </a:schemeClr>
                </a:solidFill>
              </a:rPr>
              <a:t>Armistițiul </a:t>
            </a:r>
            <a:r>
              <a:rPr lang="en-US" dirty="0">
                <a:solidFill>
                  <a:schemeClr val="accent4">
                    <a:lumMod val="40000"/>
                    <a:lumOff val="60000"/>
                  </a:schemeClr>
                </a:solidFill>
              </a:rPr>
              <a:t>de la </a:t>
            </a:r>
            <a:r>
              <a:rPr lang="en-US" dirty="0" smtClean="0">
                <a:solidFill>
                  <a:schemeClr val="accent4">
                    <a:lumMod val="40000"/>
                    <a:lumOff val="60000"/>
                  </a:schemeClr>
                </a:solidFill>
              </a:rPr>
              <a:t>Compiègne</a:t>
            </a:r>
          </a:p>
          <a:p>
            <a:pPr>
              <a:buFont typeface="Wingdings" panose="05000000000000000000" pitchFamily="2" charset="2"/>
              <a:buChar char="§"/>
            </a:pPr>
            <a:r>
              <a:rPr lang="en-US" dirty="0" smtClean="0">
                <a:solidFill>
                  <a:schemeClr val="accent4">
                    <a:lumMod val="40000"/>
                    <a:lumOff val="60000"/>
                  </a:schemeClr>
                </a:solidFill>
              </a:rPr>
              <a:t>Bătălia Angliei</a:t>
            </a:r>
          </a:p>
          <a:p>
            <a:pPr>
              <a:buFont typeface="Wingdings" panose="05000000000000000000" pitchFamily="2" charset="2"/>
              <a:buChar char="§"/>
            </a:pPr>
            <a:r>
              <a:rPr lang="en-US" dirty="0" smtClean="0">
                <a:solidFill>
                  <a:schemeClr val="accent4">
                    <a:lumMod val="40000"/>
                    <a:lumOff val="60000"/>
                  </a:schemeClr>
                </a:solidFill>
              </a:rPr>
              <a:t>Operațiunea Sonnenblume</a:t>
            </a:r>
          </a:p>
          <a:p>
            <a:pPr>
              <a:buFont typeface="Wingdings" panose="05000000000000000000" pitchFamily="2" charset="2"/>
              <a:buChar char="§"/>
            </a:pPr>
            <a:r>
              <a:rPr lang="it-IT" dirty="0">
                <a:solidFill>
                  <a:schemeClr val="accent4">
                    <a:lumMod val="40000"/>
                    <a:lumOff val="60000"/>
                  </a:schemeClr>
                </a:solidFill>
              </a:rPr>
              <a:t>Campania din Africa de </a:t>
            </a:r>
            <a:r>
              <a:rPr lang="it-IT" dirty="0" smtClean="0">
                <a:solidFill>
                  <a:schemeClr val="accent4">
                    <a:lumMod val="40000"/>
                    <a:lumOff val="60000"/>
                  </a:schemeClr>
                </a:solidFill>
              </a:rPr>
              <a:t>Nord</a:t>
            </a:r>
          </a:p>
          <a:p>
            <a:pPr>
              <a:buFont typeface="Wingdings" panose="05000000000000000000" pitchFamily="2" charset="2"/>
              <a:buChar char="§"/>
            </a:pPr>
            <a:r>
              <a:rPr lang="en-US" dirty="0">
                <a:solidFill>
                  <a:schemeClr val="accent4">
                    <a:lumMod val="40000"/>
                    <a:lumOff val="60000"/>
                  </a:schemeClr>
                </a:solidFill>
              </a:rPr>
              <a:t>Operațiunea </a:t>
            </a:r>
            <a:r>
              <a:rPr lang="en-US" dirty="0" smtClean="0">
                <a:solidFill>
                  <a:schemeClr val="accent4">
                    <a:lumMod val="40000"/>
                    <a:lumOff val="60000"/>
                  </a:schemeClr>
                </a:solidFill>
              </a:rPr>
              <a:t>Barbarossa</a:t>
            </a:r>
          </a:p>
          <a:p>
            <a:pPr>
              <a:buFont typeface="Wingdings" panose="05000000000000000000" pitchFamily="2" charset="2"/>
              <a:buChar char="§"/>
            </a:pPr>
            <a:r>
              <a:rPr lang="en-US" dirty="0">
                <a:solidFill>
                  <a:schemeClr val="accent4">
                    <a:lumMod val="40000"/>
                    <a:lumOff val="60000"/>
                  </a:schemeClr>
                </a:solidFill>
              </a:rPr>
              <a:t>Alianța Militară contra Germaniei</a:t>
            </a:r>
          </a:p>
          <a:p>
            <a:pPr>
              <a:buFont typeface="Wingdings" panose="05000000000000000000" pitchFamily="2" charset="2"/>
              <a:buChar char="§"/>
            </a:pPr>
            <a:endParaRPr lang="en-US" dirty="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ro-RO" dirty="0">
              <a:solidFill>
                <a:schemeClr val="accent4">
                  <a:lumMod val="40000"/>
                  <a:lumOff val="60000"/>
                </a:schemeClr>
              </a:solidFill>
            </a:endParaRPr>
          </a:p>
        </p:txBody>
      </p:sp>
      <p:sp>
        <p:nvSpPr>
          <p:cNvPr id="5" name="Substituent conținut 4"/>
          <p:cNvSpPr>
            <a:spLocks noGrp="1"/>
          </p:cNvSpPr>
          <p:nvPr>
            <p:ph sz="half" idx="2"/>
          </p:nvPr>
        </p:nvSpPr>
        <p:spPr>
          <a:xfrm>
            <a:off x="6172200" y="1825624"/>
            <a:ext cx="5257800" cy="4897293"/>
          </a:xfrm>
        </p:spPr>
        <p:txBody>
          <a:bodyPr>
            <a:normAutofit fontScale="77500" lnSpcReduction="20000"/>
          </a:bodyPr>
          <a:lstStyle/>
          <a:p>
            <a:pPr>
              <a:buFont typeface="Wingdings" panose="05000000000000000000" pitchFamily="2" charset="2"/>
              <a:buChar char="§"/>
            </a:pPr>
            <a:r>
              <a:rPr lang="en-US" dirty="0" smtClean="0">
                <a:solidFill>
                  <a:schemeClr val="accent4">
                    <a:lumMod val="40000"/>
                    <a:lumOff val="60000"/>
                  </a:schemeClr>
                </a:solidFill>
              </a:rPr>
              <a:t>Frontul de Răsărit</a:t>
            </a:r>
          </a:p>
          <a:p>
            <a:pPr>
              <a:buFont typeface="Wingdings" panose="05000000000000000000" pitchFamily="2" charset="2"/>
              <a:buChar char="§"/>
            </a:pPr>
            <a:r>
              <a:rPr lang="en-US" dirty="0" smtClean="0">
                <a:solidFill>
                  <a:schemeClr val="accent4">
                    <a:lumMod val="40000"/>
                    <a:lumOff val="60000"/>
                  </a:schemeClr>
                </a:solidFill>
              </a:rPr>
              <a:t>Operațiunea </a:t>
            </a:r>
            <a:r>
              <a:rPr lang="en-US" dirty="0">
                <a:solidFill>
                  <a:schemeClr val="accent4">
                    <a:lumMod val="40000"/>
                    <a:lumOff val="60000"/>
                  </a:schemeClr>
                </a:solidFill>
              </a:rPr>
              <a:t>Crusader</a:t>
            </a:r>
            <a:r>
              <a:rPr lang="en-US" dirty="0" smtClean="0">
                <a:solidFill>
                  <a:schemeClr val="accent4">
                    <a:lumMod val="40000"/>
                    <a:lumOff val="60000"/>
                  </a:schemeClr>
                </a:solidFill>
              </a:rPr>
              <a:t>⁠</a:t>
            </a:r>
          </a:p>
          <a:p>
            <a:pPr>
              <a:buFont typeface="Wingdings" panose="05000000000000000000" pitchFamily="2" charset="2"/>
              <a:buChar char="§"/>
            </a:pPr>
            <a:r>
              <a:rPr lang="en-US" dirty="0">
                <a:solidFill>
                  <a:schemeClr val="accent4">
                    <a:lumMod val="40000"/>
                    <a:lumOff val="60000"/>
                  </a:schemeClr>
                </a:solidFill>
              </a:rPr>
              <a:t>Ofensiva contra </a:t>
            </a:r>
            <a:r>
              <a:rPr lang="en-US" dirty="0" smtClean="0">
                <a:solidFill>
                  <a:schemeClr val="accent4">
                    <a:lumMod val="40000"/>
                    <a:lumOff val="60000"/>
                  </a:schemeClr>
                </a:solidFill>
              </a:rPr>
              <a:t>germani⁠</a:t>
            </a:r>
          </a:p>
          <a:p>
            <a:pPr>
              <a:buFont typeface="Wingdings" panose="05000000000000000000" pitchFamily="2" charset="2"/>
              <a:buChar char="§"/>
            </a:pPr>
            <a:r>
              <a:rPr lang="en-US" dirty="0" smtClean="0">
                <a:solidFill>
                  <a:schemeClr val="accent4">
                    <a:lumMod val="40000"/>
                    <a:lumOff val="60000"/>
                  </a:schemeClr>
                </a:solidFill>
              </a:rPr>
              <a:t>Operațiunea Husky</a:t>
            </a:r>
          </a:p>
          <a:p>
            <a:pPr>
              <a:buFont typeface="Wingdings" panose="05000000000000000000" pitchFamily="2" charset="2"/>
              <a:buChar char="§"/>
            </a:pPr>
            <a:r>
              <a:rPr lang="en-US" dirty="0" smtClean="0">
                <a:solidFill>
                  <a:schemeClr val="accent4">
                    <a:lumMod val="40000"/>
                    <a:lumOff val="60000"/>
                  </a:schemeClr>
                </a:solidFill>
              </a:rPr>
              <a:t>Ziua Z</a:t>
            </a:r>
          </a:p>
          <a:p>
            <a:pPr>
              <a:buFont typeface="Wingdings" panose="05000000000000000000" pitchFamily="2" charset="2"/>
              <a:buChar char="§"/>
            </a:pPr>
            <a:r>
              <a:rPr lang="en-US" dirty="0" smtClean="0">
                <a:solidFill>
                  <a:schemeClr val="accent4">
                    <a:lumMod val="40000"/>
                    <a:lumOff val="60000"/>
                  </a:schemeClr>
                </a:solidFill>
              </a:rPr>
              <a:t>Operațiunea Bagration</a:t>
            </a:r>
          </a:p>
          <a:p>
            <a:pPr>
              <a:buFont typeface="Wingdings" panose="05000000000000000000" pitchFamily="2" charset="2"/>
              <a:buChar char="§"/>
            </a:pPr>
            <a:r>
              <a:rPr lang="en-US" dirty="0" smtClean="0">
                <a:solidFill>
                  <a:schemeClr val="accent4">
                    <a:lumMod val="40000"/>
                    <a:lumOff val="60000"/>
                  </a:schemeClr>
                </a:solidFill>
              </a:rPr>
              <a:t>Ofensiva din Ardeni</a:t>
            </a:r>
          </a:p>
          <a:p>
            <a:pPr>
              <a:buFont typeface="Wingdings" panose="05000000000000000000" pitchFamily="2" charset="2"/>
              <a:buChar char="§"/>
            </a:pPr>
            <a:r>
              <a:rPr lang="en-US" dirty="0" smtClean="0">
                <a:solidFill>
                  <a:schemeClr val="accent4">
                    <a:lumMod val="40000"/>
                    <a:lumOff val="60000"/>
                  </a:schemeClr>
                </a:solidFill>
              </a:rPr>
              <a:t>Invadarea Germaniei</a:t>
            </a:r>
          </a:p>
          <a:p>
            <a:pPr>
              <a:buFont typeface="Wingdings" panose="05000000000000000000" pitchFamily="2" charset="2"/>
              <a:buChar char="§"/>
            </a:pPr>
            <a:r>
              <a:rPr lang="en-US" dirty="0" smtClean="0">
                <a:solidFill>
                  <a:schemeClr val="accent4">
                    <a:lumMod val="40000"/>
                    <a:lumOff val="60000"/>
                  </a:schemeClr>
                </a:solidFill>
              </a:rPr>
              <a:t>Capitulare Italia</a:t>
            </a:r>
          </a:p>
          <a:p>
            <a:pPr>
              <a:buFont typeface="Wingdings" panose="05000000000000000000" pitchFamily="2" charset="2"/>
              <a:buChar char="§"/>
            </a:pPr>
            <a:r>
              <a:rPr lang="en-US" dirty="0" smtClean="0">
                <a:solidFill>
                  <a:schemeClr val="accent4">
                    <a:lumMod val="40000"/>
                    <a:lumOff val="60000"/>
                  </a:schemeClr>
                </a:solidFill>
              </a:rPr>
              <a:t>Înfrângere Germania</a:t>
            </a:r>
          </a:p>
          <a:p>
            <a:pPr>
              <a:buFont typeface="Wingdings" panose="05000000000000000000" pitchFamily="2" charset="2"/>
              <a:buChar char="§"/>
            </a:pPr>
            <a:r>
              <a:rPr lang="en-US" dirty="0" smtClean="0">
                <a:solidFill>
                  <a:schemeClr val="accent4">
                    <a:lumMod val="40000"/>
                    <a:lumOff val="60000"/>
                  </a:schemeClr>
                </a:solidFill>
              </a:rPr>
              <a:t>Urmări</a:t>
            </a:r>
          </a:p>
          <a:p>
            <a:pPr>
              <a:buFont typeface="Wingdings" panose="05000000000000000000" pitchFamily="2" charset="2"/>
              <a:buChar char="§"/>
            </a:pPr>
            <a:r>
              <a:rPr lang="en-US" dirty="0" smtClean="0">
                <a:solidFill>
                  <a:schemeClr val="accent4">
                    <a:lumMod val="40000"/>
                    <a:lumOff val="60000"/>
                  </a:schemeClr>
                </a:solidFill>
              </a:rPr>
              <a:t>Bibliografie</a:t>
            </a:r>
          </a:p>
          <a:p>
            <a:pPr>
              <a:buFont typeface="Wingdings" panose="05000000000000000000" pitchFamily="2" charset="2"/>
              <a:buChar char="§"/>
            </a:pPr>
            <a:endParaRPr lang="en-US" dirty="0" smtClean="0">
              <a:solidFill>
                <a:schemeClr val="accent4">
                  <a:lumMod val="40000"/>
                  <a:lumOff val="60000"/>
                </a:schemeClr>
              </a:solidFill>
            </a:endParaRPr>
          </a:p>
          <a:p>
            <a:pPr>
              <a:buFont typeface="Wingdings" panose="05000000000000000000" pitchFamily="2" charset="2"/>
              <a:buChar char="§"/>
            </a:pPr>
            <a:endParaRPr lang="ro-RO" dirty="0">
              <a:solidFill>
                <a:schemeClr val="accent4">
                  <a:lumMod val="40000"/>
                  <a:lumOff val="60000"/>
                </a:schemeClr>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695" end="34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347116939"/>
      </p:ext>
    </p:extLst>
  </p:cSld>
  <p:clrMapOvr>
    <a:masterClrMapping/>
  </p:clrMapOvr>
  <p:transition spd="slow" advTm="138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topEvt time="1116"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8095784" y="934411"/>
            <a:ext cx="4011651" cy="2511890"/>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AȘTEPTAȚIIII!!!!</a:t>
            </a:r>
            <a:endParaRPr lang="ro-RO" b="1" dirty="0">
              <a:solidFill>
                <a:schemeClr val="tx1"/>
              </a:solidFill>
            </a:endParaRPr>
          </a:p>
        </p:txBody>
      </p:sp>
      <p:pic>
        <p:nvPicPr>
          <p:cNvPr id="9" name="Sunet înregistrat">
            <a:hlinkClick r:id="" action="ppaction://media"/>
          </p:cNvPr>
          <p:cNvPicPr>
            <a:picLocks noChangeAspect="1"/>
          </p:cNvPicPr>
          <p:nvPr>
            <a:audioFile r:link="rId1"/>
            <p:extLst>
              <p:ext uri="{DAA4B4D4-6D71-4841-9C94-3DE7FCFB9230}">
                <p14:media xmlns:p14="http://schemas.microsoft.com/office/powerpoint/2010/main" r:embed="rId2">
                  <p14:trim st="77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0750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5" name="Substituent conținut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oval 5"/>
          <p:cNvSpPr/>
          <p:nvPr/>
        </p:nvSpPr>
        <p:spPr>
          <a:xfrm>
            <a:off x="6846849" y="3356518"/>
            <a:ext cx="2453268" cy="1315843"/>
          </a:xfrm>
          <a:prstGeom prst="wedgeEllipseCallout">
            <a:avLst>
              <a:gd name="adj1" fmla="val -29469"/>
              <a:gd name="adj2" fmla="val 6758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Vreau sa particip si eu de partea Marii Britanii.</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79"/>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9009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6456556" y="1137424"/>
            <a:ext cx="2955073" cy="1371600"/>
          </a:xfrm>
          <a:prstGeom prst="wedgeEllipseCallout">
            <a:avLst>
              <a:gd name="adj1" fmla="val -32908"/>
              <a:gd name="adj2" fmla="val 7225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Prea bine, Franța! </a:t>
            </a:r>
          </a:p>
          <a:p>
            <a:pPr algn="ctr"/>
            <a:r>
              <a:rPr lang="en-US" b="1" dirty="0" smtClean="0">
                <a:solidFill>
                  <a:schemeClr val="tx1"/>
                </a:solidFill>
              </a:rPr>
              <a:t>Iar acuuum….</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1028" end="15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5127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4334107" y="479503"/>
            <a:ext cx="3523786" cy="2018371"/>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FIGHT!!!!!</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62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31441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4605"/>
            <a:ext cx="12192000" cy="6892605"/>
          </a:xfrm>
        </p:spPr>
      </p:pic>
      <p:sp>
        <p:nvSpPr>
          <p:cNvPr id="6" name="Explozie 1 5"/>
          <p:cNvSpPr/>
          <p:nvPr/>
        </p:nvSpPr>
        <p:spPr>
          <a:xfrm>
            <a:off x="7783551" y="2464420"/>
            <a:ext cx="3336073" cy="2129883"/>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S-a zis cu tine, Germania!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98"/>
                </p14:media>
              </p:ext>
            </p:extLst>
          </p:nvPr>
        </p:nvPicPr>
        <p:blipFill>
          <a:blip r:embed="rId5"/>
          <a:stretch>
            <a:fillRect/>
          </a:stretch>
        </p:blipFill>
        <p:spPr>
          <a:xfrm>
            <a:off x="10632261" y="784224"/>
            <a:ext cx="487363" cy="487363"/>
          </a:xfrm>
          <a:prstGeom prst="rect">
            <a:avLst/>
          </a:prstGeom>
        </p:spPr>
      </p:pic>
    </p:spTree>
    <p:extLst>
      <p:ext uri="{BB962C8B-B14F-4D97-AF65-F5344CB8AC3E}">
        <p14:creationId xmlns:p14="http://schemas.microsoft.com/office/powerpoint/2010/main" val="22695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838200" y="2977376"/>
            <a:ext cx="2888166" cy="1572322"/>
          </a:xfrm>
          <a:prstGeom prst="wedgeEllipseCallout">
            <a:avLst>
              <a:gd name="adj1" fmla="val 46348"/>
              <a:gd name="adj2" fmla="val 5469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Stați! Am o propunere de pace pentru voi. Însă Polonia va rămâne a mea.</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87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4484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în oval 2"/>
          <p:cNvSpPr/>
          <p:nvPr/>
        </p:nvSpPr>
        <p:spPr>
          <a:xfrm>
            <a:off x="8276064" y="2821259"/>
            <a:ext cx="3077736" cy="1550020"/>
          </a:xfrm>
          <a:prstGeom prst="wedgeEllipseCallout">
            <a:avLst>
              <a:gd name="adj1" fmla="val -25795"/>
              <a:gd name="adj2" fmla="val 6486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S-o crezi tu că-ți vom mai crede minciunile!</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101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65512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oval 5"/>
          <p:cNvSpPr/>
          <p:nvPr/>
        </p:nvSpPr>
        <p:spPr>
          <a:xfrm>
            <a:off x="691376" y="2855286"/>
            <a:ext cx="3066586" cy="1616352"/>
          </a:xfrm>
          <a:prstGeom prst="wedgeEllipseCallout">
            <a:avLst>
              <a:gd name="adj1" fmla="val 38803"/>
              <a:gd name="adj2" fmla="val 5767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Dacă razboi vreți, război veți primi!</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09" end="25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7073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normAutofit/>
          </a:bodyPr>
          <a:lstStyle/>
          <a:p>
            <a:pPr algn="ctr"/>
            <a:r>
              <a:rPr lang="en-US" sz="3600" noProof="1" smtClean="0">
                <a:solidFill>
                  <a:schemeClr val="bg1"/>
                </a:solidFill>
                <a:latin typeface="Castellar" panose="020A0402060406010301" pitchFamily="18" charset="0"/>
              </a:rPr>
              <a:t>Atacul</a:t>
            </a:r>
            <a:r>
              <a:rPr lang="en-US" sz="3600" dirty="0" smtClean="0">
                <a:solidFill>
                  <a:schemeClr val="bg1"/>
                </a:solidFill>
                <a:latin typeface="Castellar" panose="020A0402060406010301" pitchFamily="18" charset="0"/>
              </a:rPr>
              <a:t> asupra frantei</a:t>
            </a:r>
            <a:endParaRPr lang="ro-RO" sz="3600"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Autofit/>
          </a:bodyPr>
          <a:lstStyle/>
          <a:p>
            <a:pPr marL="0" indent="0">
              <a:buNone/>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Pe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6 octombrie, Hitler a făcut o propunere publică de pace adresată Regatului Unit și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Franței. Chamberlain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i-a respins-o pe 12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octombrie</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După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această respingere, Hitler a ordonat imediat o ofensivă împotriva Franței</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dar vremea rea l-a obligat să o amâne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până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în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1940</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855"/>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30402925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568712" y="2564780"/>
            <a:ext cx="2843561" cy="1723438"/>
          </a:xfrm>
          <a:prstGeom prst="wedgeEllipseCallout">
            <a:avLst>
              <a:gd name="adj1" fmla="val 36814"/>
              <a:gd name="adj2" fmla="val 6183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URSS, ce zici de o mică colaborare? Nu ți-ar fi de folos un </a:t>
            </a:r>
            <a:r>
              <a:rPr lang="en-US" b="1" dirty="0">
                <a:solidFill>
                  <a:schemeClr val="tx1"/>
                </a:solidFill>
              </a:rPr>
              <a:t>p</a:t>
            </a:r>
            <a:r>
              <a:rPr lang="en-US" b="1" dirty="0" smtClean="0">
                <a:solidFill>
                  <a:schemeClr val="tx1"/>
                </a:solidFill>
              </a:rPr>
              <a:t>rieten?</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2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69835644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7000" y="-2667001"/>
            <a:ext cx="6858001" cy="12192000"/>
          </a:xfrm>
          <a:prstGeom prst="rect">
            <a:avLst/>
          </a:prstGeom>
        </p:spPr>
      </p:pic>
      <p:sp>
        <p:nvSpPr>
          <p:cNvPr id="2" name="Titlu 1"/>
          <p:cNvSpPr>
            <a:spLocks noGrp="1"/>
          </p:cNvSpPr>
          <p:nvPr>
            <p:ph type="title"/>
          </p:nvPr>
        </p:nvSpPr>
        <p:spPr/>
        <p:txBody>
          <a:bodyPr/>
          <a:lstStyle/>
          <a:p>
            <a:pPr algn="ctr"/>
            <a:r>
              <a:rPr lang="ro-RO" dirty="0" smtClean="0">
                <a:solidFill>
                  <a:schemeClr val="accent4">
                    <a:lumMod val="40000"/>
                    <a:lumOff val="60000"/>
                  </a:schemeClr>
                </a:solidFill>
                <a:latin typeface="Castellar" panose="020A0402060406010301" pitchFamily="18" charset="0"/>
              </a:rPr>
              <a:t>Definire</a:t>
            </a:r>
            <a:endParaRPr lang="ro-RO" dirty="0">
              <a:solidFill>
                <a:schemeClr val="accent4">
                  <a:lumMod val="40000"/>
                  <a:lumOff val="60000"/>
                </a:schemeClr>
              </a:solidFill>
              <a:latin typeface="Castellar" panose="020A0402060406010301" pitchFamily="18" charset="0"/>
            </a:endParaRPr>
          </a:p>
        </p:txBody>
      </p:sp>
      <p:sp>
        <p:nvSpPr>
          <p:cNvPr id="3" name="Substituent conținut 2"/>
          <p:cNvSpPr>
            <a:spLocks noGrp="1"/>
          </p:cNvSpPr>
          <p:nvPr>
            <p:ph idx="1"/>
          </p:nvPr>
        </p:nvSpPr>
        <p:spPr/>
        <p:txBody>
          <a:bodyPr/>
          <a:lstStyle/>
          <a:p>
            <a:pPr marL="0" indent="0">
              <a:buNone/>
            </a:pPr>
            <a:r>
              <a:rPr lang="en-US" dirty="0" smtClean="0">
                <a:solidFill>
                  <a:schemeClr val="accent4">
                    <a:lumMod val="40000"/>
                    <a:lumOff val="60000"/>
                  </a:schemeClr>
                </a:solidFill>
              </a:rPr>
              <a:t>	</a:t>
            </a:r>
            <a:r>
              <a:rPr lang="ro-RO" sz="3600" b="1" dirty="0" smtClean="0">
                <a:solidFill>
                  <a:schemeClr val="accent4">
                    <a:lumMod val="40000"/>
                    <a:lumOff val="60000"/>
                  </a:schemeClr>
                </a:solidFill>
              </a:rPr>
              <a:t>Al Doilea Război Mondial </a:t>
            </a:r>
            <a:r>
              <a:rPr lang="ro-RO" sz="3600" dirty="0" smtClean="0">
                <a:solidFill>
                  <a:schemeClr val="accent4">
                    <a:lumMod val="40000"/>
                    <a:lumOff val="60000"/>
                  </a:schemeClr>
                </a:solidFill>
              </a:rPr>
              <a:t>a fost un război global care a durat din 1939 până în 1945. El a implicat marea majoritate a țărilor care au format două alianțe militare opuse: Aliații și Axa. </a:t>
            </a:r>
            <a:endParaRPr lang="ro-RO" sz="3600" dirty="0">
              <a:solidFill>
                <a:schemeClr val="accent4">
                  <a:lumMod val="40000"/>
                  <a:lumOff val="60000"/>
                </a:schemeClr>
              </a:solidFill>
            </a:endParaRPr>
          </a:p>
        </p:txBody>
      </p:sp>
      <p:sp>
        <p:nvSpPr>
          <p:cNvPr id="5" name="Oval 4"/>
          <p:cNvSpPr/>
          <p:nvPr/>
        </p:nvSpPr>
        <p:spPr>
          <a:xfrm>
            <a:off x="2529192" y="4406580"/>
            <a:ext cx="2169268" cy="2110902"/>
          </a:xfrm>
          <a:prstGeom prst="ellipse">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ro-RO" sz="2800" dirty="0" smtClean="0">
              <a:solidFill>
                <a:schemeClr val="bg1"/>
              </a:solidFill>
              <a:effectLst>
                <a:outerShdw blurRad="1270000" dist="2540000" dir="21540000" sx="102000" sy="102000" kx="1300200" algn="ctr" rotWithShape="0">
                  <a:schemeClr val="tx1">
                    <a:alpha val="3000"/>
                  </a:schemeClr>
                </a:outerShdw>
              </a:effectLst>
              <a:latin typeface="Bodoni MT Black" panose="02070A03080606020203" pitchFamily="18" charset="0"/>
            </a:endParaRPr>
          </a:p>
          <a:p>
            <a:pPr algn="ctr"/>
            <a:endParaRPr lang="ro-RO" sz="2800" dirty="0">
              <a:solidFill>
                <a:schemeClr val="bg1"/>
              </a:solidFill>
              <a:effectLst>
                <a:outerShdw blurRad="1270000" dist="2540000" dir="21540000" sx="102000" sy="102000" kx="1300200" algn="ctr" rotWithShape="0">
                  <a:schemeClr val="tx1">
                    <a:alpha val="3000"/>
                  </a:schemeClr>
                </a:outerShdw>
              </a:effectLst>
              <a:latin typeface="Bodoni MT Black" panose="02070A03080606020203" pitchFamily="18" charset="0"/>
            </a:endParaRPr>
          </a:p>
          <a:p>
            <a:pPr algn="ctr"/>
            <a:endParaRPr lang="ro-RO" sz="2800" dirty="0" smtClean="0">
              <a:solidFill>
                <a:schemeClr val="bg1"/>
              </a:solidFill>
              <a:effectLst>
                <a:outerShdw blurRad="1270000" dist="2540000" dir="21540000" sx="102000" sy="102000" kx="1300200" algn="ctr" rotWithShape="0">
                  <a:schemeClr val="tx1">
                    <a:alpha val="3000"/>
                  </a:schemeClr>
                </a:outerShdw>
              </a:effectLst>
              <a:latin typeface="Bodoni MT Black" panose="02070A03080606020203" pitchFamily="18" charset="0"/>
            </a:endParaRPr>
          </a:p>
        </p:txBody>
      </p:sp>
      <p:sp>
        <p:nvSpPr>
          <p:cNvPr id="7" name="Oval 6"/>
          <p:cNvSpPr/>
          <p:nvPr/>
        </p:nvSpPr>
        <p:spPr>
          <a:xfrm>
            <a:off x="7159557" y="4406580"/>
            <a:ext cx="2169269" cy="211090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2800" dirty="0" smtClean="0">
              <a:latin typeface="Bodoni MT Black" panose="02070A03080606020203" pitchFamily="18" charset="0"/>
            </a:endParaRPr>
          </a:p>
          <a:p>
            <a:pPr algn="ctr"/>
            <a:endParaRPr lang="ro-RO" sz="2800" dirty="0">
              <a:latin typeface="Bodoni MT Black" panose="02070A03080606020203" pitchFamily="18" charset="0"/>
            </a:endParaRPr>
          </a:p>
          <a:p>
            <a:pPr algn="ctr"/>
            <a:endParaRPr lang="ro-RO" sz="2800" dirty="0" smtClean="0">
              <a:latin typeface="Bodoni MT Black" panose="02070A03080606020203" pitchFamily="18" charset="0"/>
            </a:endParaRPr>
          </a:p>
        </p:txBody>
      </p:sp>
      <p:sp>
        <p:nvSpPr>
          <p:cNvPr id="8" name="CasetăText 7"/>
          <p:cNvSpPr txBox="1"/>
          <p:nvPr/>
        </p:nvSpPr>
        <p:spPr>
          <a:xfrm>
            <a:off x="5184857" y="4741011"/>
            <a:ext cx="2140086" cy="1569660"/>
          </a:xfrm>
          <a:prstGeom prst="rect">
            <a:avLst/>
          </a:prstGeom>
          <a:noFill/>
        </p:spPr>
        <p:txBody>
          <a:bodyPr wrap="square" rtlCol="0">
            <a:spAutoFit/>
          </a:bodyPr>
          <a:lstStyle/>
          <a:p>
            <a:r>
              <a:rPr lang="ro-RO" sz="9600" dirty="0" smtClean="0">
                <a:solidFill>
                  <a:schemeClr val="bg1"/>
                </a:solidFill>
                <a:latin typeface="Algerian" panose="04020705040A02060702" pitchFamily="82" charset="0"/>
              </a:rPr>
              <a:t>vs</a:t>
            </a:r>
            <a:endParaRPr lang="ro-RO" sz="9600" dirty="0">
              <a:solidFill>
                <a:schemeClr val="bg1"/>
              </a:solidFill>
              <a:latin typeface="Algerian" panose="04020705040A02060702" pitchFamily="82" charset="0"/>
            </a:endParaRPr>
          </a:p>
        </p:txBody>
      </p:sp>
      <p:pic>
        <p:nvPicPr>
          <p:cNvPr id="11" name="Imagine 10"/>
          <p:cNvPicPr>
            <a:picLocks noChangeAspect="1"/>
          </p:cNvPicPr>
          <p:nvPr/>
        </p:nvPicPr>
        <p:blipFill>
          <a:blip r:embed="rId5">
            <a:extLst>
              <a:ext uri="{BEBA8EAE-BF5A-486C-A8C5-ECC9F3942E4B}">
                <a14:imgProps xmlns:a14="http://schemas.microsoft.com/office/drawing/2010/main">
                  <a14:imgLayer r:embed="rId6">
                    <a14:imgEffect>
                      <a14:backgroundRemoval t="7921" b="92871" l="4656" r="92510">
                        <a14:foregroundMark x1="37247" y1="7921" x2="67611" y2="12673"/>
                        <a14:foregroundMark x1="8907" y1="70297" x2="9514" y2="29901"/>
                        <a14:foregroundMark x1="5466" y1="59802" x2="4656" y2="44554"/>
                        <a14:foregroundMark x1="12146" y1="37426" x2="26923" y2="48515"/>
                        <a14:foregroundMark x1="13968" y1="48713" x2="24899" y2="45347"/>
                        <a14:foregroundMark x1="22874" y1="49307" x2="14777" y2="48713"/>
                        <a14:foregroundMark x1="18016" y1="51287" x2="11134" y2="43564"/>
                        <a14:foregroundMark x1="33401" y1="46733" x2="55466" y2="32277"/>
                        <a14:foregroundMark x1="42915" y1="51683" x2="51822" y2="41386"/>
                        <a14:foregroundMark x1="37652" y1="50693" x2="50000" y2="36634"/>
                        <a14:foregroundMark x1="47368" y1="51683" x2="41700" y2="40594"/>
                        <a14:foregroundMark x1="38259" y1="93069" x2="70040" y2="87723"/>
                        <a14:foregroundMark x1="90486" y1="64356" x2="92510" y2="39208"/>
                        <a14:foregroundMark x1="50202" y1="48317" x2="36842" y2="43366"/>
                        <a14:foregroundMark x1="60729" y1="50891" x2="49190" y2="45149"/>
                        <a14:backgroundMark x1="95951" y1="46139" x2="95951" y2="46139"/>
                        <a14:backgroundMark x1="96356" y1="47327" x2="94939" y2="60198"/>
                        <a14:backgroundMark x1="43522" y1="96832" x2="58907" y2="95050"/>
                        <a14:backgroundMark x1="43320" y1="95446" x2="53239" y2="95842"/>
                      </a14:backgroundRemoval>
                    </a14:imgEffect>
                  </a14:imgLayer>
                </a14:imgProps>
              </a:ext>
            </a:extLst>
          </a:blip>
          <a:stretch>
            <a:fillRect/>
          </a:stretch>
        </p:blipFill>
        <p:spPr>
          <a:xfrm>
            <a:off x="7094803" y="4244198"/>
            <a:ext cx="2349051" cy="2401358"/>
          </a:xfrm>
          <a:prstGeom prst="rect">
            <a:avLst/>
          </a:prstGeom>
          <a:ln>
            <a:noFill/>
          </a:ln>
          <a:effectLst/>
        </p:spPr>
      </p:pic>
      <p:pic>
        <p:nvPicPr>
          <p:cNvPr id="12" name="Imagine 11"/>
          <p:cNvPicPr>
            <a:picLocks noChangeAspect="1"/>
          </p:cNvPicPr>
          <p:nvPr/>
        </p:nvPicPr>
        <p:blipFill>
          <a:blip r:embed="rId7">
            <a:extLst>
              <a:ext uri="{BEBA8EAE-BF5A-486C-A8C5-ECC9F3942E4B}">
                <a14:imgProps xmlns:a14="http://schemas.microsoft.com/office/drawing/2010/main">
                  <a14:imgLayer r:embed="rId8">
                    <a14:imgEffect>
                      <a14:backgroundRemoval t="8350" b="92048" l="4234" r="93952">
                        <a14:foregroundMark x1="8065" y1="34791" x2="11290" y2="71769"/>
                        <a14:foregroundMark x1="5645" y1="60239" x2="4435" y2="46918"/>
                        <a14:foregroundMark x1="38911" y1="8350" x2="64516" y2="9742"/>
                        <a14:foregroundMark x1="87097" y1="33400" x2="91331" y2="56859"/>
                        <a14:foregroundMark x1="55242" y1="34592" x2="85685" y2="45726"/>
                        <a14:foregroundMark x1="55444" y1="48509" x2="73185" y2="40755"/>
                        <a14:foregroundMark x1="51411" y1="39364" x2="87903" y2="47117"/>
                        <a14:foregroundMark x1="64315" y1="50298" x2="67339" y2="42744"/>
                        <a14:foregroundMark x1="54435" y1="44732" x2="87298" y2="41352"/>
                        <a14:foregroundMark x1="83065" y1="50895" x2="83669" y2="45129"/>
                        <a14:foregroundMark x1="36492" y1="91849" x2="66331" y2="89662"/>
                        <a14:foregroundMark x1="32863" y1="86083" x2="57460" y2="92048"/>
                        <a14:foregroundMark x1="93548" y1="44930" x2="93952" y2="52883"/>
                      </a14:backgroundRemoval>
                    </a14:imgEffect>
                  </a14:imgLayer>
                </a14:imgProps>
              </a:ext>
            </a:extLst>
          </a:blip>
          <a:stretch>
            <a:fillRect/>
          </a:stretch>
        </p:blipFill>
        <p:spPr>
          <a:xfrm>
            <a:off x="2470107" y="4277800"/>
            <a:ext cx="2334806" cy="2367756"/>
          </a:xfrm>
          <a:prstGeom prst="rect">
            <a:avLst/>
          </a:prstGeom>
        </p:spPr>
      </p:pic>
      <p:sp>
        <p:nvSpPr>
          <p:cNvPr id="13" name="Oval 12"/>
          <p:cNvSpPr/>
          <p:nvPr/>
        </p:nvSpPr>
        <p:spPr>
          <a:xfrm>
            <a:off x="2529192" y="4406580"/>
            <a:ext cx="2169268" cy="21109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4" name="Oval 13"/>
          <p:cNvSpPr/>
          <p:nvPr/>
        </p:nvSpPr>
        <p:spPr>
          <a:xfrm>
            <a:off x="7150982" y="4377906"/>
            <a:ext cx="2177844" cy="21395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5" name="CasetăText 14"/>
          <p:cNvSpPr txBox="1"/>
          <p:nvPr/>
        </p:nvSpPr>
        <p:spPr>
          <a:xfrm>
            <a:off x="-14038" y="5098242"/>
            <a:ext cx="3017108" cy="707886"/>
          </a:xfrm>
          <a:prstGeom prst="rect">
            <a:avLst/>
          </a:prstGeom>
          <a:noFill/>
        </p:spPr>
        <p:txBody>
          <a:bodyPr wrap="square" rtlCol="0">
            <a:spAutoFit/>
          </a:bodyPr>
          <a:lstStyle/>
          <a:p>
            <a:pPr algn="ctr"/>
            <a:r>
              <a:rPr lang="ro-RO" sz="4000" dirty="0" smtClean="0">
                <a:solidFill>
                  <a:schemeClr val="bg1"/>
                </a:solidFill>
                <a:latin typeface="Kristen ITC" panose="03050502040202030202" pitchFamily="66" charset="0"/>
              </a:rPr>
              <a:t>Axa</a:t>
            </a:r>
            <a:endParaRPr lang="ro-RO" sz="4000" dirty="0">
              <a:solidFill>
                <a:schemeClr val="bg1"/>
              </a:solidFill>
              <a:latin typeface="Kristen ITC" panose="03050502040202030202" pitchFamily="66" charset="0"/>
            </a:endParaRPr>
          </a:p>
        </p:txBody>
      </p:sp>
      <p:sp>
        <p:nvSpPr>
          <p:cNvPr id="16" name="CasetăText 15"/>
          <p:cNvSpPr txBox="1"/>
          <p:nvPr/>
        </p:nvSpPr>
        <p:spPr>
          <a:xfrm>
            <a:off x="10478530" y="6517482"/>
            <a:ext cx="184731" cy="369332"/>
          </a:xfrm>
          <a:prstGeom prst="rect">
            <a:avLst/>
          </a:prstGeom>
          <a:noFill/>
        </p:spPr>
        <p:txBody>
          <a:bodyPr wrap="none" rtlCol="0">
            <a:spAutoFit/>
          </a:bodyPr>
          <a:lstStyle/>
          <a:p>
            <a:endParaRPr lang="ro-RO" dirty="0"/>
          </a:p>
        </p:txBody>
      </p:sp>
      <p:sp>
        <p:nvSpPr>
          <p:cNvPr id="17" name="CasetăText 16"/>
          <p:cNvSpPr txBox="1"/>
          <p:nvPr/>
        </p:nvSpPr>
        <p:spPr>
          <a:xfrm>
            <a:off x="9835245" y="5090934"/>
            <a:ext cx="2171418" cy="707886"/>
          </a:xfrm>
          <a:prstGeom prst="rect">
            <a:avLst/>
          </a:prstGeom>
          <a:noFill/>
        </p:spPr>
        <p:txBody>
          <a:bodyPr wrap="square" rtlCol="0">
            <a:spAutoFit/>
          </a:bodyPr>
          <a:lstStyle/>
          <a:p>
            <a:r>
              <a:rPr lang="ro-RO" sz="4000" dirty="0" smtClean="0">
                <a:solidFill>
                  <a:schemeClr val="bg1"/>
                </a:solidFill>
                <a:latin typeface="Kristen ITC" panose="03050502040202030202" pitchFamily="66" charset="0"/>
              </a:rPr>
              <a:t>Alianța</a:t>
            </a:r>
            <a:endParaRPr lang="ro-RO" sz="4000" dirty="0">
              <a:solidFill>
                <a:schemeClr val="bg1"/>
              </a:solidFill>
              <a:latin typeface="Kristen ITC" panose="03050502040202030202" pitchFamily="66" charset="0"/>
            </a:endParaRPr>
          </a:p>
        </p:txBody>
      </p:sp>
      <p:pic>
        <p:nvPicPr>
          <p:cNvPr id="9" name="Sunet înregistrat">
            <a:hlinkClick r:id="" action="ppaction://media"/>
          </p:cNvPr>
          <p:cNvPicPr>
            <a:picLocks noChangeAspect="1"/>
          </p:cNvPicPr>
          <p:nvPr>
            <a:audioFile r:link="rId1"/>
            <p:extLst>
              <p:ext uri="{DAA4B4D4-6D71-4841-9C94-3DE7FCFB9230}">
                <p14:media xmlns:p14="http://schemas.microsoft.com/office/powerpoint/2010/main" r:embed="rId2">
                  <p14:trim st="1411"/>
                </p14:media>
              </p:ext>
            </p:extLst>
          </p:nvPr>
        </p:nvPicPr>
        <p:blipFill>
          <a:blip r:embed="rId9"/>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661909337"/>
      </p:ext>
    </p:extLst>
  </p:cSld>
  <p:clrMapOvr>
    <a:masterClrMapping/>
  </p:clrMapOvr>
  <p:transition spd="slow" advTm="12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0" objId="9"/>
        <p14:stopEvt time="1291" objId="9"/>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7538224" y="2631688"/>
            <a:ext cx="2386361" cy="1405054"/>
          </a:xfrm>
          <a:prstGeom prst="wedgeEllipseCallout">
            <a:avLst>
              <a:gd name="adj1" fmla="val -30179"/>
              <a:gd name="adj2" fmla="val 6329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Prea bine zici!</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5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55532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Pactul stalin-hitler</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768789" y="1825625"/>
            <a:ext cx="4928839" cy="4351338"/>
          </a:xfrm>
        </p:spPr>
        <p:txBody>
          <a:bodyPr>
            <a:normAutofit/>
          </a:bodyPr>
          <a:lstStyle/>
          <a:p>
            <a:pPr marL="0" indent="0">
              <a:buNone/>
            </a:pP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În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august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1939, Germania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și Uniunea Sovietică au semnat Pactul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Ribbentrop–Molotov, un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tratat de neagresiune cu un protocol adițional secret. Părțile își împărțeau și își recunoșteau reciproc „sfere de influență</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28"/>
                </p14:media>
              </p:ext>
            </p:extLst>
          </p:nvPr>
        </p:nvPicPr>
        <p:blipFill>
          <a:blip r:embed="rId5"/>
          <a:stretch>
            <a:fillRect/>
          </a:stretch>
        </p:blipFill>
        <p:spPr>
          <a:xfrm>
            <a:off x="11210265" y="784224"/>
            <a:ext cx="487363" cy="487363"/>
          </a:xfrm>
          <a:prstGeom prst="rect">
            <a:avLst/>
          </a:prstGeom>
        </p:spPr>
      </p:pic>
    </p:spTree>
    <p:extLst>
      <p:ext uri="{BB962C8B-B14F-4D97-AF65-F5344CB8AC3E}">
        <p14:creationId xmlns:p14="http://schemas.microsoft.com/office/powerpoint/2010/main" val="36631356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RAZBOIUL DE IARNA</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fontScale="92500" lnSpcReduction="10000"/>
          </a:bodyPr>
          <a:lstStyle/>
          <a:p>
            <a:pPr marL="0" indent="0">
              <a:buNone/>
            </a:pPr>
            <a:r>
              <a:rPr lang="en-US" dirty="0">
                <a:solidFill>
                  <a:schemeClr val="bg1"/>
                </a:solidFill>
                <a:latin typeface="High Tower Text" panose="02040502050506030303" pitchFamily="18" charset="0"/>
              </a:rPr>
              <a:t> </a:t>
            </a:r>
            <a:r>
              <a:rPr lang="en-US" dirty="0" smtClean="0">
                <a:solidFill>
                  <a:schemeClr val="bg1"/>
                </a:solidFill>
                <a:latin typeface="High Tower Text" panose="02040502050506030303" pitchFamily="18" charset="0"/>
              </a:rPr>
              <a:t>   </a:t>
            </a:r>
            <a:r>
              <a:rPr lang="ro-RO"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Uniunea </a:t>
            </a:r>
            <a:r>
              <a:rPr lang="ro-RO" sz="3500" dirty="0">
                <a:solidFill>
                  <a:schemeClr val="bg1"/>
                </a:solidFill>
                <a:latin typeface="Calibri" panose="020F0502020204030204" pitchFamily="34" charset="0"/>
                <a:ea typeface="Calibri" panose="020F0502020204030204" pitchFamily="34" charset="0"/>
                <a:cs typeface="Calibri" panose="020F0502020204030204" pitchFamily="34" charset="0"/>
              </a:rPr>
              <a:t>Sovietică a obligat Țările </a:t>
            </a:r>
            <a:r>
              <a:rPr lang="en-US"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Baltice </a:t>
            </a:r>
            <a:r>
              <a:rPr lang="ro-RO"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să-i </a:t>
            </a:r>
            <a:r>
              <a:rPr lang="ro-RO" sz="3500" dirty="0">
                <a:solidFill>
                  <a:schemeClr val="bg1"/>
                </a:solidFill>
                <a:latin typeface="Calibri" panose="020F0502020204030204" pitchFamily="34" charset="0"/>
                <a:ea typeface="Calibri" panose="020F0502020204030204" pitchFamily="34" charset="0"/>
                <a:cs typeface="Calibri" panose="020F0502020204030204" pitchFamily="34" charset="0"/>
              </a:rPr>
              <a:t>permită să staționeze trupele sovietice în țările </a:t>
            </a:r>
            <a:r>
              <a:rPr lang="ro-RO"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lor</a:t>
            </a:r>
            <a:r>
              <a:rPr lang="en-US"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Finlanda </a:t>
            </a:r>
            <a:r>
              <a:rPr lang="en-US" sz="3500" dirty="0">
                <a:solidFill>
                  <a:schemeClr val="bg1"/>
                </a:solidFill>
                <a:latin typeface="Calibri" panose="020F0502020204030204" pitchFamily="34" charset="0"/>
                <a:ea typeface="Calibri" panose="020F0502020204030204" pitchFamily="34" charset="0"/>
                <a:cs typeface="Calibri" panose="020F0502020204030204" pitchFamily="34" charset="0"/>
              </a:rPr>
              <a:t>a respins revendicările teritoriale, ceea ce a determinat o invazie sovietică în noiembrie 1939</a:t>
            </a:r>
            <a:r>
              <a:rPr lang="en-US" sz="35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500" dirty="0">
                <a:solidFill>
                  <a:schemeClr val="bg1"/>
                </a:solidFill>
                <a:latin typeface="Calibri" panose="020F0502020204030204" pitchFamily="34" charset="0"/>
                <a:ea typeface="Calibri" panose="020F0502020204030204" pitchFamily="34" charset="0"/>
                <a:cs typeface="Calibri" panose="020F0502020204030204" pitchFamily="34" charset="0"/>
              </a:rPr>
              <a:t>Războiul de Iarnă care a urmat s-a încheiat în martie 1940 cu concesii finlandeze.</a:t>
            </a:r>
            <a:endParaRPr lang="ro-RO" sz="35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74"/>
                </p14:media>
              </p:ext>
            </p:extLst>
          </p:nvPr>
        </p:nvPicPr>
        <p:blipFill>
          <a:blip r:embed="rId5"/>
          <a:stretch>
            <a:fillRect/>
          </a:stretch>
        </p:blipFill>
        <p:spPr>
          <a:xfrm>
            <a:off x="11110118" y="784224"/>
            <a:ext cx="487363" cy="487363"/>
          </a:xfrm>
          <a:prstGeom prst="rect">
            <a:avLst/>
          </a:prstGeom>
        </p:spPr>
      </p:pic>
    </p:spTree>
    <p:extLst>
      <p:ext uri="{BB962C8B-B14F-4D97-AF65-F5344CB8AC3E}">
        <p14:creationId xmlns:p14="http://schemas.microsoft.com/office/powerpoint/2010/main" val="2609391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9110545" y="2228670"/>
            <a:ext cx="2899317" cy="2062975"/>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Ți-ai ales partea, URRS. Nu te aștepta sa mai faci parte pentru mult timp în Liga Națiunilor.</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849"/>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29961068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nor 5"/>
          <p:cNvSpPr/>
          <p:nvPr/>
        </p:nvSpPr>
        <p:spPr>
          <a:xfrm flipH="1">
            <a:off x="2319454" y="2055814"/>
            <a:ext cx="2653990" cy="1813659"/>
          </a:xfrm>
          <a:prstGeom prst="cloud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Încep sa mă îndoiesc de </a:t>
            </a:r>
            <a:r>
              <a:rPr lang="en-US" b="1" dirty="0">
                <a:solidFill>
                  <a:schemeClr val="tx1"/>
                </a:solidFill>
              </a:rPr>
              <a:t>c</a:t>
            </a:r>
            <a:r>
              <a:rPr lang="en-US" b="1" dirty="0" smtClean="0">
                <a:solidFill>
                  <a:schemeClr val="tx1"/>
                </a:solidFill>
              </a:rPr>
              <a:t>olaborarea cu Germania….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090"/>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2946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6936059" y="2219091"/>
            <a:ext cx="2419814" cy="1494264"/>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Am fost mult prea orb. Schimb tabăra.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719" end="200"/>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40405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în oval 2"/>
          <p:cNvSpPr/>
          <p:nvPr/>
        </p:nvSpPr>
        <p:spPr>
          <a:xfrm>
            <a:off x="635619" y="3200400"/>
            <a:ext cx="2263697" cy="1170878"/>
          </a:xfrm>
          <a:prstGeom prst="wedgeEllipseCallout">
            <a:avLst>
              <a:gd name="adj1" fmla="val 33404"/>
              <a:gd name="adj2" fmla="val 6520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Mă descurc și fără tine!</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798" end="40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7913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smtClean="0">
                <a:solidFill>
                  <a:schemeClr val="bg1"/>
                </a:solidFill>
                <a:latin typeface="Castellar" panose="020A0402060406010301" pitchFamily="18" charset="0"/>
              </a:rPr>
              <a:t>Opera</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iunea </a:t>
            </a:r>
            <a:r>
              <a:rPr lang="ro-RO" dirty="0">
                <a:solidFill>
                  <a:schemeClr val="bg1"/>
                </a:solidFill>
                <a:latin typeface="Castellar" panose="020A0402060406010301" pitchFamily="18" charset="0"/>
              </a:rPr>
              <a:t>Weserübung</a:t>
            </a:r>
          </a:p>
        </p:txBody>
      </p:sp>
      <p:sp>
        <p:nvSpPr>
          <p:cNvPr id="4" name="Substituent conținut 3"/>
          <p:cNvSpPr>
            <a:spLocks noGrp="1"/>
          </p:cNvSpPr>
          <p:nvPr>
            <p:ph sz="half" idx="2"/>
          </p:nvPr>
        </p:nvSpPr>
        <p:spPr/>
        <p:txBody>
          <a:bodyPr>
            <a:normAutofit/>
          </a:bodyPr>
          <a:lstStyle/>
          <a:p>
            <a:pPr marL="0" indent="0">
              <a:buNone/>
            </a:pP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În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aprilie 1940, Germania a invadat Danemarca și Norvegia pentru a proteja transporturile de minereu de fier din Suedia, pe care Aliații încercau să le întrerupă</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minând unilateral apele Norvegiei neutre.</a:t>
            </a: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885"/>
                </p14:media>
              </p:ext>
            </p:extLst>
          </p:nvPr>
        </p:nvPicPr>
        <p:blipFill>
          <a:blip r:embed="rId5"/>
          <a:stretch>
            <a:fillRect/>
          </a:stretch>
        </p:blipFill>
        <p:spPr>
          <a:xfrm>
            <a:off x="11110118" y="784224"/>
            <a:ext cx="487363" cy="487363"/>
          </a:xfrm>
          <a:prstGeom prst="rect">
            <a:avLst/>
          </a:prstGeom>
        </p:spPr>
      </p:pic>
    </p:spTree>
    <p:extLst>
      <p:ext uri="{BB962C8B-B14F-4D97-AF65-F5344CB8AC3E}">
        <p14:creationId xmlns:p14="http://schemas.microsoft.com/office/powerpoint/2010/main" val="26597945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în oval 2"/>
          <p:cNvSpPr/>
          <p:nvPr/>
        </p:nvSpPr>
        <p:spPr>
          <a:xfrm>
            <a:off x="334535" y="3010829"/>
            <a:ext cx="2609387" cy="1304692"/>
          </a:xfrm>
          <a:prstGeom prst="wedgeEllipseCallout">
            <a:avLst>
              <a:gd name="adj1" fmla="val 37062"/>
              <a:gd name="adj2" fmla="val 641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Vezi? Ce ți-am zis? Încă n-am terminat!</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104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72926004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Planul manstein</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lnSpcReduction="10000"/>
          </a:bodyPr>
          <a:lstStyle/>
          <a:p>
            <a:pPr marL="0" indent="0">
              <a:buNone/>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Germania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a lansat o ofensivă împotriva Franței și, aderând la Planul Manstein, a atacat și țările neutre Belgia, Țările de Jos și Luxemburg, la 10 mai 1940. Țările de Jos și Belgia au fost invadate în câteva zile și, respectiv, săptămâni, folosind tactici blitzkrieg.</a:t>
            </a:r>
          </a:p>
        </p:txBody>
      </p:sp>
      <p:pic>
        <p:nvPicPr>
          <p:cNvPr id="10" name="Sunet înregistrat">
            <a:hlinkClick r:id="" action="ppaction://media"/>
          </p:cNvPr>
          <p:cNvPicPr>
            <a:picLocks noChangeAspect="1"/>
          </p:cNvPicPr>
          <p:nvPr>
            <a:audioFile r:link="rId1"/>
            <p:extLst>
              <p:ext uri="{DAA4B4D4-6D71-4841-9C94-3DE7FCFB9230}">
                <p14:media xmlns:p14="http://schemas.microsoft.com/office/powerpoint/2010/main" r:embed="rId2">
                  <p14:trim st="675"/>
                </p14:media>
              </p:ext>
            </p:extLst>
          </p:nvPr>
        </p:nvPicPr>
        <p:blipFill>
          <a:blip r:embed="rId5"/>
          <a:stretch>
            <a:fillRect/>
          </a:stretch>
        </p:blipFill>
        <p:spPr>
          <a:xfrm>
            <a:off x="11041855" y="784224"/>
            <a:ext cx="487363" cy="487363"/>
          </a:xfrm>
          <a:prstGeom prst="rect">
            <a:avLst/>
          </a:prstGeom>
        </p:spPr>
      </p:pic>
    </p:spTree>
    <p:extLst>
      <p:ext uri="{BB962C8B-B14F-4D97-AF65-F5344CB8AC3E}">
        <p14:creationId xmlns:p14="http://schemas.microsoft.com/office/powerpoint/2010/main" val="8228444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ro-RO" dirty="0" smtClean="0">
                <a:solidFill>
                  <a:schemeClr val="accent4">
                    <a:lumMod val="40000"/>
                    <a:lumOff val="60000"/>
                  </a:schemeClr>
                </a:solidFill>
                <a:latin typeface="Castellar" panose="020A0402060406010301" pitchFamily="18" charset="0"/>
              </a:rPr>
              <a:t>AXA</a:t>
            </a:r>
            <a:endParaRPr lang="ro-RO" dirty="0">
              <a:solidFill>
                <a:schemeClr val="accent4">
                  <a:lumMod val="40000"/>
                  <a:lumOff val="60000"/>
                </a:schemeClr>
              </a:solidFill>
              <a:latin typeface="Castellar" panose="020A0402060406010301" pitchFamily="18" charset="0"/>
            </a:endParaRPr>
          </a:p>
        </p:txBody>
      </p:sp>
      <p:graphicFrame>
        <p:nvGraphicFramePr>
          <p:cNvPr id="6" name="Substituent conținut 5"/>
          <p:cNvGraphicFramePr>
            <a:graphicFrameLocks noGrp="1"/>
          </p:cNvGraphicFramePr>
          <p:nvPr>
            <p:ph idx="1"/>
            <p:extLst>
              <p:ext uri="{D42A27DB-BD31-4B8C-83A1-F6EECF244321}">
                <p14:modId xmlns:p14="http://schemas.microsoft.com/office/powerpoint/2010/main" val="1810884514"/>
              </p:ext>
            </p:extLst>
          </p:nvPr>
        </p:nvGraphicFramePr>
        <p:xfrm>
          <a:off x="5089955" y="1997911"/>
          <a:ext cx="5697494" cy="27841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Oval 4"/>
          <p:cNvSpPr/>
          <p:nvPr/>
        </p:nvSpPr>
        <p:spPr>
          <a:xfrm>
            <a:off x="838200" y="2265877"/>
            <a:ext cx="3558746" cy="3470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12" name="Tabel 11"/>
          <p:cNvGraphicFramePr>
            <a:graphicFrameLocks noGrp="1"/>
          </p:cNvGraphicFramePr>
          <p:nvPr>
            <p:extLst>
              <p:ext uri="{D42A27DB-BD31-4B8C-83A1-F6EECF244321}">
                <p14:modId xmlns:p14="http://schemas.microsoft.com/office/powerpoint/2010/main" val="3290727718"/>
              </p:ext>
            </p:extLst>
          </p:nvPr>
        </p:nvGraphicFramePr>
        <p:xfrm>
          <a:off x="9066427" y="5378161"/>
          <a:ext cx="4574746" cy="1255929"/>
        </p:xfrm>
        <a:graphic>
          <a:graphicData uri="http://schemas.openxmlformats.org/drawingml/2006/table">
            <a:tbl>
              <a:tblPr firstRow="1" bandRow="1">
                <a:tableStyleId>{5C22544A-7EE6-4342-B048-85BDC9FD1C3A}</a:tableStyleId>
              </a:tblPr>
              <a:tblGrid>
                <a:gridCol w="469556"/>
                <a:gridCol w="4105190"/>
              </a:tblGrid>
              <a:tr h="418643">
                <a:tc gridSpan="2">
                  <a:txBody>
                    <a:bodyPr/>
                    <a:lstStyle/>
                    <a:p>
                      <a:pPr algn="l"/>
                      <a:r>
                        <a:rPr lang="ro-RO" sz="2000" dirty="0" smtClean="0">
                          <a:latin typeface="Arial Black" panose="020B0A04020102020204" pitchFamily="34" charset="0"/>
                        </a:rPr>
                        <a:t>             LEGENDA</a:t>
                      </a:r>
                    </a:p>
                  </a:txBody>
                  <a:tcPr>
                    <a:lnL w="12700" cmpd="sng">
                      <a:noFill/>
                    </a:lnL>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o-RO" sz="2000" dirty="0" smtClean="0"/>
                    </a:p>
                  </a:txBody>
                  <a:tcPr>
                    <a:lnL w="12700" cmpd="sng">
                      <a:noFill/>
                    </a:lnL>
                    <a:noFill/>
                  </a:tcPr>
                </a:tc>
              </a:tr>
              <a:tr h="418643">
                <a:tc>
                  <a:txBody>
                    <a:bodyPr/>
                    <a:lstStyle/>
                    <a:p>
                      <a:endParaRPr lang="ro-RO" dirty="0"/>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lumMod val="40000"/>
                        <a:lumOff val="60000"/>
                      </a:schemeClr>
                    </a:solidFill>
                  </a:tcPr>
                </a:tc>
                <a:tc rowSpan="2">
                  <a:txBody>
                    <a:bodyPr/>
                    <a:lstStyle/>
                    <a:p>
                      <a:r>
                        <a:rPr lang="ro-RO" sz="2000" dirty="0" smtClean="0">
                          <a:solidFill>
                            <a:schemeClr val="bg1"/>
                          </a:solidFill>
                        </a:rPr>
                        <a:t>-în</a:t>
                      </a:r>
                      <a:r>
                        <a:rPr lang="ro-RO" sz="2000" baseline="0" dirty="0" smtClean="0">
                          <a:solidFill>
                            <a:schemeClr val="bg1"/>
                          </a:solidFill>
                        </a:rPr>
                        <a:t> Europa</a:t>
                      </a:r>
                    </a:p>
                    <a:p>
                      <a:r>
                        <a:rPr lang="ro-RO" sz="2000" baseline="0" dirty="0" smtClean="0">
                          <a:solidFill>
                            <a:schemeClr val="bg1"/>
                          </a:solidFill>
                        </a:rPr>
                        <a:t>-în afara Europei</a:t>
                      </a:r>
                      <a:endParaRPr lang="ro-RO" sz="2000" dirty="0" smtClean="0">
                        <a:solidFill>
                          <a:schemeClr val="bg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18643">
                <a:tc>
                  <a:txBody>
                    <a:bodyPr/>
                    <a:lstStyle/>
                    <a:p>
                      <a:endParaRPr lang="ro-RO"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ro-RO"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3" name="Imagine 2"/>
          <p:cNvPicPr>
            <a:picLocks noChangeAspect="1"/>
          </p:cNvPicPr>
          <p:nvPr/>
        </p:nvPicPr>
        <p:blipFill>
          <a:blip r:embed="rId10" cstate="print">
            <a:extLst>
              <a:ext uri="{BEBA8EAE-BF5A-486C-A8C5-ECC9F3942E4B}">
                <a14:imgProps xmlns:a14="http://schemas.microsoft.com/office/drawing/2010/main">
                  <a14:imgLayer r:embed="rId11">
                    <a14:imgEffect>
                      <a14:backgroundRemoval t="3484" b="95574" l="6667" r="94167">
                        <a14:foregroundMark x1="13981" y1="28531" x2="28056" y2="13183"/>
                        <a14:foregroundMark x1="46389" y1="6780" x2="47407" y2="6403"/>
                        <a14:foregroundMark x1="24259" y1="13465" x2="50000" y2="3672"/>
                        <a14:foregroundMark x1="61944" y1="9510" x2="94259" y2="50094"/>
                        <a14:foregroundMark x1="8704" y1="69303" x2="6667" y2="33333"/>
                        <a14:foregroundMark x1="34815" y1="92279" x2="54259" y2="95574"/>
                        <a14:foregroundMark x1="28796" y1="45009" x2="39074" y2="45763"/>
                        <a14:foregroundMark x1="25463" y1="33992" x2="41019" y2="53202"/>
                        <a14:foregroundMark x1="62037" y1="48399" x2="71481" y2="33427"/>
                      </a14:backgroundRemoval>
                    </a14:imgEffect>
                  </a14:imgLayer>
                </a14:imgProps>
              </a:ext>
              <a:ext uri="{28A0092B-C50C-407E-A947-70E740481C1C}">
                <a14:useLocalDpi xmlns:a14="http://schemas.microsoft.com/office/drawing/2010/main" val="0"/>
              </a:ext>
            </a:extLst>
          </a:blip>
          <a:stretch>
            <a:fillRect/>
          </a:stretch>
        </p:blipFill>
        <p:spPr>
          <a:xfrm>
            <a:off x="696846" y="2055815"/>
            <a:ext cx="3902048" cy="3837014"/>
          </a:xfrm>
          <a:prstGeom prst="rect">
            <a:avLst/>
          </a:prstGeom>
        </p:spPr>
      </p:pic>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779" end="406"/>
                </p14:media>
              </p:ext>
            </p:extLst>
          </p:nvPr>
        </p:nvPicPr>
        <p:blipFill>
          <a:blip r:embed="rId12"/>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165833798"/>
      </p:ext>
    </p:extLst>
  </p:cSld>
  <p:clrMapOvr>
    <a:masterClrMapping/>
  </p:clrMapOvr>
  <mc:AlternateContent xmlns:mc="http://schemas.openxmlformats.org/markup-compatibility/2006" xmlns:p14="http://schemas.microsoft.com/office/powerpoint/2010/main">
    <mc:Choice Requires="p14">
      <p:transition spd="slow">
        <p14:flash/>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1471961" y="3702204"/>
            <a:ext cx="2375210" cy="1237786"/>
          </a:xfrm>
          <a:prstGeom prst="wedgeEllipseCallout">
            <a:avLst>
              <a:gd name="adj1" fmla="val 41722"/>
              <a:gd name="adj2" fmla="val 6677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 venit rândul meu!</a:t>
            </a:r>
            <a:endParaRPr lang="ro-RO" b="1" dirty="0">
              <a:solidFill>
                <a:schemeClr val="tx1"/>
              </a:solidFill>
            </a:endParaRPr>
          </a:p>
        </p:txBody>
      </p:sp>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561" end="18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411511957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normAutofit fontScale="90000"/>
          </a:bodyPr>
          <a:lstStyle/>
          <a:p>
            <a:pPr algn="ctr"/>
            <a:r>
              <a:rPr lang="en-US" dirty="0" smtClean="0">
                <a:solidFill>
                  <a:schemeClr val="bg1"/>
                </a:solidFill>
                <a:latin typeface="Castellar" panose="020A0402060406010301" pitchFamily="18" charset="0"/>
              </a:rPr>
              <a:t>Batalia alpilor occidentali</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a:bodyPr>
          <a:lstStyle/>
          <a:p>
            <a:pPr marL="0" indent="0">
              <a:buNone/>
            </a:pP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La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10 iunie, Italia a invadat Franța, declarând război atât Franței cât și Regatului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Unit.</a:t>
            </a:r>
            <a:endPar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Invazia italiană în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Franța</a:t>
            </a:r>
            <a:r>
              <a:rPr lang="en-US"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ro-RO" sz="32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rPr>
              <a:t>fost prima acțiune militară italiană de amploare din timpul Bătăliei Franței al celei de-a doua conflagrații mondiale.</a:t>
            </a: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777"/>
                </p14:media>
              </p:ext>
            </p:extLst>
          </p:nvPr>
        </p:nvPicPr>
        <p:blipFill>
          <a:blip r:embed="rId5"/>
          <a:stretch>
            <a:fillRect/>
          </a:stretch>
        </p:blipFill>
        <p:spPr>
          <a:xfrm>
            <a:off x="11285536" y="784224"/>
            <a:ext cx="487363" cy="487363"/>
          </a:xfrm>
          <a:prstGeom prst="rect">
            <a:avLst/>
          </a:prstGeom>
        </p:spPr>
      </p:pic>
    </p:spTree>
    <p:extLst>
      <p:ext uri="{BB962C8B-B14F-4D97-AF65-F5344CB8AC3E}">
        <p14:creationId xmlns:p14="http://schemas.microsoft.com/office/powerpoint/2010/main" val="2458080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2" name="Titlu 1"/>
          <p:cNvSpPr>
            <a:spLocks noGrp="1"/>
          </p:cNvSpPr>
          <p:nvPr>
            <p:ph type="title"/>
          </p:nvPr>
        </p:nvSpPr>
        <p:spPr>
          <a:xfrm>
            <a:off x="6172200" y="365125"/>
            <a:ext cx="5181600" cy="1325563"/>
          </a:xfrm>
        </p:spPr>
        <p:txBody>
          <a:bodyPr>
            <a:normAutofit fontScale="90000"/>
          </a:bodyPr>
          <a:lstStyle/>
          <a:p>
            <a:pPr algn="ctr"/>
            <a:r>
              <a:rPr lang="ro-RO" dirty="0" smtClean="0">
                <a:solidFill>
                  <a:schemeClr val="bg1"/>
                </a:solidFill>
                <a:latin typeface="Castellar" panose="020A0402060406010301" pitchFamily="18" charset="0"/>
              </a:rPr>
              <a:t>Armisti</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iul </a:t>
            </a:r>
            <a:r>
              <a:rPr lang="ro-RO" dirty="0">
                <a:solidFill>
                  <a:schemeClr val="bg1"/>
                </a:solidFill>
                <a:latin typeface="Castellar" panose="020A0402060406010301" pitchFamily="18" charset="0"/>
              </a:rPr>
              <a:t>de la Compiègne</a:t>
            </a:r>
          </a:p>
        </p:txBody>
      </p:sp>
      <p:sp>
        <p:nvSpPr>
          <p:cNvPr id="4" name="Substituent conținut 3"/>
          <p:cNvSpPr>
            <a:spLocks noGrp="1"/>
          </p:cNvSpPr>
          <p:nvPr>
            <p:ph sz="half" idx="2"/>
          </p:nvPr>
        </p:nvSpPr>
        <p:spPr/>
        <p:txBody>
          <a:bodyPr>
            <a:normAutofit/>
          </a:bodyPr>
          <a:lstStyle/>
          <a:p>
            <a:pPr marL="0" indent="0">
              <a:buNone/>
            </a:pPr>
            <a:r>
              <a:rPr lang="en-US" sz="3200" dirty="0">
                <a:solidFill>
                  <a:schemeClr val="bg1"/>
                </a:solidFill>
                <a:latin typeface="High Tower Text" panose="02040502050506030303" pitchFamily="18" charset="0"/>
              </a:rPr>
              <a:t>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Parisul a căzut în mâinile germanilor la 14 iunie și opt zile mai târziu Franța a semnat un armistițiu cu Germania și a fost în curând împărțită între zonele de ocupație germană și italiană.</a:t>
            </a:r>
          </a:p>
          <a:p>
            <a:pPr marL="0" indent="0">
              <a:buNone/>
            </a:pPr>
            <a:endParaRPr lang="ro-RO"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70"/>
                </p14:media>
              </p:ext>
            </p:extLst>
          </p:nvPr>
        </p:nvPicPr>
        <p:blipFill>
          <a:blip r:embed="rId5"/>
          <a:stretch>
            <a:fillRect/>
          </a:stretch>
        </p:blipFill>
        <p:spPr>
          <a:xfrm>
            <a:off x="11285536" y="784224"/>
            <a:ext cx="487363" cy="487363"/>
          </a:xfrm>
          <a:prstGeom prst="rect">
            <a:avLst/>
          </a:prstGeom>
        </p:spPr>
      </p:pic>
    </p:spTree>
    <p:extLst>
      <p:ext uri="{BB962C8B-B14F-4D97-AF65-F5344CB8AC3E}">
        <p14:creationId xmlns:p14="http://schemas.microsoft.com/office/powerpoint/2010/main" val="403612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994316" y="3711783"/>
            <a:ext cx="2618678" cy="1159726"/>
          </a:xfrm>
          <a:prstGeom prst="wedgeEllipseCallout">
            <a:avLst>
              <a:gd name="adj1" fmla="val 40952"/>
              <a:gd name="adj2" fmla="val 6197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Tu urmezi!!</a:t>
            </a:r>
            <a:endParaRPr lang="ro-RO" b="1" dirty="0">
              <a:solidFill>
                <a:schemeClr val="tx1"/>
              </a:solidFill>
            </a:endParaRPr>
          </a:p>
        </p:txBody>
      </p:sp>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100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55115650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Batalia angliei</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456556" y="1825625"/>
            <a:ext cx="4897244" cy="4351338"/>
          </a:xfrm>
        </p:spPr>
        <p:txBody>
          <a:bodyPr>
            <a:normAutofit fontScale="92500" lnSpcReduction="10000"/>
          </a:bodyPr>
          <a:lstStyle/>
          <a:p>
            <a:pPr marL="0" indent="0">
              <a:buNone/>
            </a:pPr>
            <a:r>
              <a:rPr lang="en-US" dirty="0">
                <a:solidFill>
                  <a:schemeClr val="bg1"/>
                </a:solidFill>
                <a:latin typeface="High Tower Text" panose="02040502050506030303" pitchFamily="18" charset="0"/>
              </a:rPr>
              <a:t>    </a:t>
            </a:r>
            <a:r>
              <a:rPr lang="en-US" sz="3200" dirty="0">
                <a:solidFill>
                  <a:schemeClr val="bg1"/>
                </a:solidFill>
              </a:rPr>
              <a:t>Bătălia </a:t>
            </a:r>
            <a:r>
              <a:rPr lang="en-US" sz="3200" dirty="0" smtClean="0">
                <a:solidFill>
                  <a:schemeClr val="bg1"/>
                </a:solidFill>
              </a:rPr>
              <a:t>Angliei </a:t>
            </a:r>
            <a:r>
              <a:rPr lang="en-US" sz="3200" dirty="0">
                <a:solidFill>
                  <a:schemeClr val="bg1"/>
                </a:solidFill>
              </a:rPr>
              <a:t>a început la începutul lunii </a:t>
            </a:r>
            <a:r>
              <a:rPr lang="en-US" sz="3200" dirty="0" smtClean="0">
                <a:solidFill>
                  <a:schemeClr val="bg1"/>
                </a:solidFill>
              </a:rPr>
              <a:t>iulie din anul 1940 când </a:t>
            </a:r>
            <a:r>
              <a:rPr lang="en-US" sz="3200" dirty="0">
                <a:solidFill>
                  <a:schemeClr val="bg1"/>
                </a:solidFill>
              </a:rPr>
              <a:t>Luftwaffe a atacat transporturile maritime și porturile</a:t>
            </a:r>
            <a:r>
              <a:rPr lang="en-US" sz="3200" dirty="0" smtClean="0">
                <a:solidFill>
                  <a:schemeClr val="bg1"/>
                </a:solidFill>
              </a:rPr>
              <a:t>⁠.</a:t>
            </a:r>
          </a:p>
          <a:p>
            <a:pPr marL="0" indent="0">
              <a:buNone/>
            </a:pPr>
            <a:r>
              <a:rPr lang="en-US" sz="3200" dirty="0">
                <a:solidFill>
                  <a:schemeClr val="bg1"/>
                </a:solidFill>
              </a:rPr>
              <a:t>    </a:t>
            </a:r>
            <a:r>
              <a:rPr lang="en-US" sz="3200" noProof="1" smtClean="0">
                <a:solidFill>
                  <a:schemeClr val="bg1"/>
                </a:solidFill>
              </a:rPr>
              <a:t>În</a:t>
            </a:r>
            <a:r>
              <a:rPr lang="en-US" sz="3200" dirty="0" smtClean="0">
                <a:solidFill>
                  <a:schemeClr val="bg1"/>
                </a:solidFill>
              </a:rPr>
              <a:t> </a:t>
            </a:r>
            <a:r>
              <a:rPr lang="en-US" sz="3200" dirty="0">
                <a:solidFill>
                  <a:schemeClr val="bg1"/>
                </a:solidFill>
              </a:rPr>
              <a:t>timpul Bătăliei Angliei, Royal Air Force a rezistat cu succes asaltului Luftwaffe, și campania germană de bombardamente s-a încheiat în mare parte în mai 1941.</a:t>
            </a:r>
            <a:endParaRPr lang="ro-RO" sz="3200" dirty="0">
              <a:solidFill>
                <a:schemeClr val="bg1"/>
              </a:solidFill>
            </a:endParaRPr>
          </a:p>
        </p:txBody>
      </p:sp>
      <p:pic>
        <p:nvPicPr>
          <p:cNvPr id="8" name="Sunet înregistrat">
            <a:hlinkClick r:id="" action="ppaction://media"/>
          </p:cNvPr>
          <p:cNvPicPr>
            <a:picLocks noChangeAspect="1"/>
          </p:cNvPicPr>
          <p:nvPr>
            <a:audioFile r:link="rId1"/>
            <p:extLst>
              <p:ext uri="{DAA4B4D4-6D71-4841-9C94-3DE7FCFB9230}">
                <p14:media xmlns:p14="http://schemas.microsoft.com/office/powerpoint/2010/main" r:embed="rId2">
                  <p14:trim st="96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779373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5" name="Substituent conținut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oval 5"/>
          <p:cNvSpPr/>
          <p:nvPr/>
        </p:nvSpPr>
        <p:spPr>
          <a:xfrm>
            <a:off x="89211" y="2999678"/>
            <a:ext cx="2553628" cy="1304693"/>
          </a:xfrm>
          <a:prstGeom prst="wedgeEllipseCallout">
            <a:avLst>
              <a:gd name="adj1" fmla="val 23189"/>
              <a:gd name="adj2" fmla="val 6673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Germania, ajutor! Britanicii invadează Libia</a:t>
            </a:r>
            <a:r>
              <a:rPr lang="en-US" dirty="0" smtClean="0">
                <a:ln>
                  <a:solidFill>
                    <a:schemeClr val="tx1"/>
                  </a:solidFill>
                </a:ln>
                <a:solidFill>
                  <a:schemeClr val="tx1"/>
                </a:solidFill>
              </a:rPr>
              <a:t>.</a:t>
            </a:r>
            <a:endParaRPr lang="ro-RO" dirty="0">
              <a:ln>
                <a:solidFill>
                  <a:schemeClr val="tx1"/>
                </a:solidFill>
              </a:ln>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2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63903723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4986454" y="3077737"/>
            <a:ext cx="2061117" cy="1081669"/>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 rezolvă!</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686" end="19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3566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smtClean="0">
                <a:solidFill>
                  <a:schemeClr val="bg1"/>
                </a:solidFill>
                <a:latin typeface="Castellar" panose="020A0402060406010301" pitchFamily="18" charset="0"/>
              </a:rPr>
              <a:t>Opera</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iunea </a:t>
            </a:r>
            <a:r>
              <a:rPr lang="ro-RO" dirty="0">
                <a:solidFill>
                  <a:schemeClr val="bg1"/>
                </a:solidFill>
                <a:latin typeface="Castellar" panose="020A0402060406010301" pitchFamily="18" charset="0"/>
              </a:rPr>
              <a:t>Sonnenblume</a:t>
            </a:r>
          </a:p>
        </p:txBody>
      </p:sp>
      <p:sp>
        <p:nvSpPr>
          <p:cNvPr id="4" name="Substituent conținut 3"/>
          <p:cNvSpPr>
            <a:spLocks noGrp="1"/>
          </p:cNvSpPr>
          <p:nvPr>
            <p:ph sz="half" idx="2"/>
          </p:nvPr>
        </p:nvSpPr>
        <p:spPr>
          <a:xfrm>
            <a:off x="6779940" y="1881381"/>
            <a:ext cx="4908395" cy="4351338"/>
          </a:xfrm>
        </p:spPr>
        <p:txBody>
          <a:bodyPr>
            <a:normAutofit fontScale="92500" lnSpcReduction="20000"/>
          </a:bodyPr>
          <a:lstStyle/>
          <a:p>
            <a:pPr marL="0" indent="0">
              <a:buNone/>
            </a:pPr>
            <a:r>
              <a:rPr lang="en-US" dirty="0">
                <a:solidFill>
                  <a:schemeClr val="bg1"/>
                </a:solidFill>
              </a:rPr>
              <a:t>    </a:t>
            </a:r>
            <a:r>
              <a:rPr lang="en-US" sz="3500" dirty="0">
                <a:solidFill>
                  <a:schemeClr val="bg1"/>
                </a:solidFill>
              </a:rPr>
              <a:t>Germanii au intervenit curând în ajutorul Italiei. Hitler a trimis forțele germane în Libia , în februarie, și până la sfârșitul lunii martie a lansat o ofensivă</a:t>
            </a:r>
            <a:r>
              <a:rPr lang="en-US" sz="3500" dirty="0" smtClean="0">
                <a:solidFill>
                  <a:schemeClr val="bg1"/>
                </a:solidFill>
              </a:rPr>
              <a:t>⁠ </a:t>
            </a:r>
            <a:r>
              <a:rPr lang="en-US" sz="3500" dirty="0">
                <a:solidFill>
                  <a:schemeClr val="bg1"/>
                </a:solidFill>
              </a:rPr>
              <a:t>care a împins înapoi forțele Commonwealth-ului, care fuseseră slăbite pentru a susține Grecia</a:t>
            </a:r>
            <a:r>
              <a:rPr lang="en-US" dirty="0">
                <a:solidFill>
                  <a:schemeClr val="bg1"/>
                </a:solidFill>
              </a:rPr>
              <a:t>.</a:t>
            </a:r>
            <a:endParaRPr lang="ro-RO" dirty="0">
              <a:solidFill>
                <a:schemeClr val="bg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823"/>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32965642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normAutofit fontScale="90000"/>
          </a:bodyPr>
          <a:lstStyle/>
          <a:p>
            <a:pPr algn="ctr"/>
            <a:r>
              <a:rPr lang="it-IT" dirty="0">
                <a:solidFill>
                  <a:schemeClr val="bg1"/>
                </a:solidFill>
                <a:latin typeface="Castellar" panose="020A0402060406010301" pitchFamily="18" charset="0"/>
              </a:rPr>
              <a:t>Campania din Africa de Nord</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lnSpcReduction="10000"/>
          </a:bodyPr>
          <a:lstStyle/>
          <a:p>
            <a:pPr marL="0" indent="0">
              <a:buNone/>
            </a:pPr>
            <a:r>
              <a:rPr lang="en-US" sz="3200" dirty="0" smtClean="0">
                <a:solidFill>
                  <a:schemeClr val="bg1"/>
                </a:solidFill>
              </a:rPr>
              <a:t>    </a:t>
            </a:r>
            <a:r>
              <a:rPr lang="ro-RO" sz="3200" dirty="0" smtClean="0">
                <a:solidFill>
                  <a:schemeClr val="bg1"/>
                </a:solidFill>
              </a:rPr>
              <a:t>În </a:t>
            </a:r>
            <a:r>
              <a:rPr lang="ro-RO" sz="3200" dirty="0">
                <a:solidFill>
                  <a:schemeClr val="bg1"/>
                </a:solidFill>
              </a:rPr>
              <a:t>mai puțin de o lună, forțele Commonwealth-ului au fost împinse înapoi în Egipt, cu excepția portului asediat Tobruk</a:t>
            </a:r>
            <a:r>
              <a:rPr lang="ro-RO" sz="3200" dirty="0" smtClean="0">
                <a:solidFill>
                  <a:schemeClr val="bg1"/>
                </a:solidFill>
              </a:rPr>
              <a:t>⁠</a:t>
            </a:r>
            <a:r>
              <a:rPr lang="en-US" sz="3200" dirty="0" smtClean="0">
                <a:solidFill>
                  <a:schemeClr val="bg1"/>
                </a:solidFill>
              </a:rPr>
              <a:t>. </a:t>
            </a:r>
            <a:r>
              <a:rPr lang="ro-RO" sz="3200" dirty="0" smtClean="0">
                <a:solidFill>
                  <a:schemeClr val="bg1"/>
                </a:solidFill>
              </a:rPr>
              <a:t>Commonwealth-ul a încercat să disloce forțele Axei în luna mai⁠ și din nou în luna iunie⁠, dar nu a reușit în niciuna din cele două ocazii.</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80"/>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419219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nor 2"/>
          <p:cNvSpPr/>
          <p:nvPr/>
        </p:nvSpPr>
        <p:spPr>
          <a:xfrm flipH="1">
            <a:off x="1059366" y="2207941"/>
            <a:ext cx="3445727" cy="2263697"/>
          </a:xfrm>
          <a:prstGeom prst="cloud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Mi-e teamă ca refuzul britanicilor pentru pace să nu fie datorat  speranței că se va alătura URSS. </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91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83208792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ro-RO" dirty="0" smtClean="0">
                <a:solidFill>
                  <a:schemeClr val="accent4">
                    <a:lumMod val="40000"/>
                    <a:lumOff val="60000"/>
                  </a:schemeClr>
                </a:solidFill>
                <a:latin typeface="Castellar" panose="020A0402060406010301" pitchFamily="18" charset="0"/>
              </a:rPr>
              <a:t>Alianta</a:t>
            </a:r>
            <a:endParaRPr lang="ro-RO" dirty="0">
              <a:solidFill>
                <a:schemeClr val="accent4">
                  <a:lumMod val="40000"/>
                  <a:lumOff val="60000"/>
                </a:schemeClr>
              </a:solidFill>
              <a:latin typeface="Castellar" panose="020A0402060406010301" pitchFamily="18" charset="0"/>
            </a:endParaRPr>
          </a:p>
        </p:txBody>
      </p:sp>
      <p:graphicFrame>
        <p:nvGraphicFramePr>
          <p:cNvPr id="6" name="Substituent conținut 5"/>
          <p:cNvGraphicFramePr>
            <a:graphicFrameLocks noGrp="1"/>
          </p:cNvGraphicFramePr>
          <p:nvPr>
            <p:ph idx="1"/>
            <p:extLst>
              <p:ext uri="{D42A27DB-BD31-4B8C-83A1-F6EECF244321}">
                <p14:modId xmlns:p14="http://schemas.microsoft.com/office/powerpoint/2010/main" val="3989595136"/>
              </p:ext>
            </p:extLst>
          </p:nvPr>
        </p:nvGraphicFramePr>
        <p:xfrm>
          <a:off x="5089955" y="1997911"/>
          <a:ext cx="5714894" cy="32272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Oval 4"/>
          <p:cNvSpPr/>
          <p:nvPr/>
        </p:nvSpPr>
        <p:spPr>
          <a:xfrm>
            <a:off x="838200" y="2265877"/>
            <a:ext cx="3558746" cy="3470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aphicFrame>
        <p:nvGraphicFramePr>
          <p:cNvPr id="12" name="Tabel 11"/>
          <p:cNvGraphicFramePr>
            <a:graphicFrameLocks noGrp="1"/>
          </p:cNvGraphicFramePr>
          <p:nvPr>
            <p:extLst>
              <p:ext uri="{D42A27DB-BD31-4B8C-83A1-F6EECF244321}">
                <p14:modId xmlns:p14="http://schemas.microsoft.com/office/powerpoint/2010/main" val="3290727718"/>
              </p:ext>
            </p:extLst>
          </p:nvPr>
        </p:nvGraphicFramePr>
        <p:xfrm>
          <a:off x="9066427" y="5378161"/>
          <a:ext cx="4574746" cy="1255929"/>
        </p:xfrm>
        <a:graphic>
          <a:graphicData uri="http://schemas.openxmlformats.org/drawingml/2006/table">
            <a:tbl>
              <a:tblPr firstRow="1" bandRow="1">
                <a:tableStyleId>{5C22544A-7EE6-4342-B048-85BDC9FD1C3A}</a:tableStyleId>
              </a:tblPr>
              <a:tblGrid>
                <a:gridCol w="469556"/>
                <a:gridCol w="4105190"/>
              </a:tblGrid>
              <a:tr h="418643">
                <a:tc gridSpan="2">
                  <a:txBody>
                    <a:bodyPr/>
                    <a:lstStyle/>
                    <a:p>
                      <a:pPr algn="l"/>
                      <a:r>
                        <a:rPr lang="ro-RO" sz="2000" dirty="0" smtClean="0">
                          <a:latin typeface="Arial Black" panose="020B0A04020102020204" pitchFamily="34" charset="0"/>
                        </a:rPr>
                        <a:t>             LEGENDA</a:t>
                      </a:r>
                    </a:p>
                  </a:txBody>
                  <a:tcPr>
                    <a:lnL w="12700" cmpd="sng">
                      <a:noFill/>
                    </a:lnL>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o-RO" sz="2000" dirty="0" smtClean="0"/>
                    </a:p>
                  </a:txBody>
                  <a:tcPr>
                    <a:lnL w="12700" cmpd="sng">
                      <a:noFill/>
                    </a:lnL>
                    <a:noFill/>
                  </a:tcPr>
                </a:tc>
              </a:tr>
              <a:tr h="418643">
                <a:tc>
                  <a:txBody>
                    <a:bodyPr/>
                    <a:lstStyle/>
                    <a:p>
                      <a:endParaRPr lang="ro-RO" dirty="0"/>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lumMod val="40000"/>
                        <a:lumOff val="60000"/>
                      </a:schemeClr>
                    </a:solidFill>
                  </a:tcPr>
                </a:tc>
                <a:tc rowSpan="2">
                  <a:txBody>
                    <a:bodyPr/>
                    <a:lstStyle/>
                    <a:p>
                      <a:r>
                        <a:rPr lang="ro-RO" sz="2000" dirty="0" smtClean="0">
                          <a:solidFill>
                            <a:schemeClr val="bg1"/>
                          </a:solidFill>
                        </a:rPr>
                        <a:t>-în</a:t>
                      </a:r>
                      <a:r>
                        <a:rPr lang="ro-RO" sz="2000" baseline="0" dirty="0" smtClean="0">
                          <a:solidFill>
                            <a:schemeClr val="bg1"/>
                          </a:solidFill>
                        </a:rPr>
                        <a:t> Europa</a:t>
                      </a:r>
                    </a:p>
                    <a:p>
                      <a:r>
                        <a:rPr lang="ro-RO" sz="2000" baseline="0" dirty="0" smtClean="0">
                          <a:solidFill>
                            <a:schemeClr val="bg1"/>
                          </a:solidFill>
                        </a:rPr>
                        <a:t>-în afara Europei</a:t>
                      </a:r>
                      <a:endParaRPr lang="ro-RO" sz="2000" dirty="0" smtClean="0">
                        <a:solidFill>
                          <a:schemeClr val="bg1"/>
                        </a:solidFil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18643">
                <a:tc>
                  <a:txBody>
                    <a:bodyPr/>
                    <a:lstStyle/>
                    <a:p>
                      <a:endParaRPr lang="ro-RO"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ro-RO"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pic>
        <p:nvPicPr>
          <p:cNvPr id="3" name="Imagine 2"/>
          <p:cNvPicPr>
            <a:picLocks noChangeAspect="1"/>
          </p:cNvPicPr>
          <p:nvPr/>
        </p:nvPicPr>
        <p:blipFill>
          <a:blip r:embed="rId10" cstate="print">
            <a:extLst>
              <a:ext uri="{BEBA8EAE-BF5A-486C-A8C5-ECC9F3942E4B}">
                <a14:imgProps xmlns:a14="http://schemas.microsoft.com/office/drawing/2010/main">
                  <a14:imgLayer r:embed="rId11">
                    <a14:imgEffect>
                      <a14:backgroundRemoval t="6368" b="95157" l="2315" r="96389">
                        <a14:foregroundMark x1="6389" y1="63139" x2="16759" y2="16861"/>
                        <a14:foregroundMark x1="3333" y1="62063" x2="2315" y2="44664"/>
                        <a14:foregroundMark x1="3426" y1="43498" x2="10093" y2="23498"/>
                        <a14:foregroundMark x1="22037" y1="19731" x2="63796" y2="6368"/>
                        <a14:foregroundMark x1="70093" y1="9238" x2="84815" y2="80269"/>
                        <a14:foregroundMark x1="78333" y1="14619" x2="96389" y2="55785"/>
                        <a14:foregroundMark x1="30556" y1="92287" x2="61852" y2="95157"/>
                        <a14:foregroundMark x1="21667" y1="57937" x2="33241" y2="39910"/>
                        <a14:foregroundMark x1="20000" y1="34260" x2="44444" y2="56323"/>
                        <a14:foregroundMark x1="14352" y1="47354" x2="47037" y2="43767"/>
                        <a14:foregroundMark x1="51852" y1="56054" x2="74815" y2="41973"/>
                      </a14:backgroundRemoval>
                    </a14:imgEffect>
                  </a14:imgLayer>
                </a14:imgProps>
              </a:ext>
              <a:ext uri="{28A0092B-C50C-407E-A947-70E740481C1C}">
                <a14:useLocalDpi xmlns:a14="http://schemas.microsoft.com/office/drawing/2010/main" val="0"/>
              </a:ext>
            </a:extLst>
          </a:blip>
          <a:stretch>
            <a:fillRect/>
          </a:stretch>
        </p:blipFill>
        <p:spPr>
          <a:xfrm>
            <a:off x="732471" y="2055815"/>
            <a:ext cx="3770203" cy="3892386"/>
          </a:xfrm>
          <a:prstGeom prst="rect">
            <a:avLst/>
          </a:prstGeom>
        </p:spPr>
      </p:pic>
      <p:pic>
        <p:nvPicPr>
          <p:cNvPr id="8" name="Sunet înregistrat">
            <a:hlinkClick r:id="" action="ppaction://media"/>
          </p:cNvPr>
          <p:cNvPicPr>
            <a:picLocks noChangeAspect="1"/>
          </p:cNvPicPr>
          <p:nvPr>
            <a:audioFile r:link="rId1"/>
            <p:extLst>
              <p:ext uri="{DAA4B4D4-6D71-4841-9C94-3DE7FCFB9230}">
                <p14:media xmlns:p14="http://schemas.microsoft.com/office/powerpoint/2010/main" r:embed="rId2">
                  <p14:trim st="870" end="879"/>
                </p14:media>
              </p:ext>
            </p:extLst>
          </p:nvPr>
        </p:nvPicPr>
        <p:blipFill>
          <a:blip r:embed="rId12"/>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721382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nor 2"/>
          <p:cNvSpPr/>
          <p:nvPr/>
        </p:nvSpPr>
        <p:spPr>
          <a:xfrm flipH="1">
            <a:off x="1594623" y="2865863"/>
            <a:ext cx="2910469" cy="1605775"/>
          </a:xfrm>
          <a:prstGeom prst="cloud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Mai bine îl aduc de partea mea.</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84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2087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1025912" y="3021980"/>
            <a:ext cx="2631688" cy="1527717"/>
          </a:xfrm>
          <a:prstGeom prst="wedgeEllipseCallout">
            <a:avLst>
              <a:gd name="adj1" fmla="val 36289"/>
              <a:gd name="adj2" fmla="val 5746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URSS, am să-</a:t>
            </a:r>
            <a:r>
              <a:rPr lang="en-US" b="1" noProof="1" smtClean="0">
                <a:solidFill>
                  <a:schemeClr val="tx1"/>
                </a:solidFill>
              </a:rPr>
              <a:t>ți</a:t>
            </a:r>
            <a:r>
              <a:rPr lang="en-US" b="1" dirty="0" smtClean="0">
                <a:solidFill>
                  <a:schemeClr val="tx1"/>
                </a:solidFill>
              </a:rPr>
              <a:t> fac o propunere…</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4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8524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icație în oval 2"/>
          <p:cNvSpPr/>
          <p:nvPr/>
        </p:nvSpPr>
        <p:spPr>
          <a:xfrm>
            <a:off x="7192537" y="2932770"/>
            <a:ext cx="2620536" cy="1349298"/>
          </a:xfrm>
          <a:prstGeom prst="wedgeEllipseCallout">
            <a:avLst>
              <a:gd name="adj1" fmla="val 41317"/>
              <a:gd name="adj2" fmla="val 6325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Pare tentant, dar refuz.</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83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6727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ozie 2 2"/>
          <p:cNvSpPr/>
          <p:nvPr/>
        </p:nvSpPr>
        <p:spPr>
          <a:xfrm>
            <a:off x="1616927" y="2631688"/>
            <a:ext cx="3222702" cy="1962613"/>
          </a:xfrm>
          <a:prstGeom prst="irregularSeal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Nu ne-ai dat de ales!!</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787"/>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4774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smtClean="0">
                <a:solidFill>
                  <a:schemeClr val="bg1"/>
                </a:solidFill>
                <a:latin typeface="Castellar" panose="020A0402060406010301" pitchFamily="18" charset="0"/>
              </a:rPr>
              <a:t>Opera</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iunea </a:t>
            </a:r>
            <a:r>
              <a:rPr lang="ro-RO" dirty="0">
                <a:solidFill>
                  <a:schemeClr val="bg1"/>
                </a:solidFill>
                <a:latin typeface="Castellar" panose="020A0402060406010301" pitchFamily="18" charset="0"/>
              </a:rPr>
              <a:t>Barbarossa</a:t>
            </a:r>
          </a:p>
        </p:txBody>
      </p:sp>
      <p:sp>
        <p:nvSpPr>
          <p:cNvPr id="4" name="Substituent conținut 3"/>
          <p:cNvSpPr>
            <a:spLocks noGrp="1"/>
          </p:cNvSpPr>
          <p:nvPr>
            <p:ph sz="half" idx="2"/>
          </p:nvPr>
        </p:nvSpPr>
        <p:spPr/>
        <p:txBody>
          <a:bodyPr>
            <a:normAutofit lnSpcReduction="10000"/>
          </a:bodyPr>
          <a:lstStyle/>
          <a:p>
            <a:pPr marL="0" indent="0">
              <a:buNone/>
            </a:pPr>
            <a:r>
              <a:rPr lang="en-US" sz="3200" dirty="0" smtClean="0">
                <a:solidFill>
                  <a:schemeClr val="bg1"/>
                </a:solidFill>
              </a:rPr>
              <a:t>    </a:t>
            </a:r>
            <a:r>
              <a:rPr lang="ro-RO" sz="3200" dirty="0" smtClean="0">
                <a:solidFill>
                  <a:schemeClr val="bg1"/>
                </a:solidFill>
              </a:rPr>
              <a:t>La </a:t>
            </a:r>
            <a:r>
              <a:rPr lang="ro-RO" sz="3200" dirty="0">
                <a:solidFill>
                  <a:schemeClr val="bg1"/>
                </a:solidFill>
              </a:rPr>
              <a:t>22 iunie 1941, Germania, susținută de Italia și România, au invadat Uniunea Sovietică în Operațiunea Barbarossa, Germania acuzându-i pe sovietici de complot împotriva ei. </a:t>
            </a:r>
            <a:r>
              <a:rPr lang="en-US" sz="3200" dirty="0" smtClean="0">
                <a:solidFill>
                  <a:schemeClr val="bg1"/>
                </a:solidFill>
              </a:rPr>
              <a:t>B</a:t>
            </a:r>
            <a:r>
              <a:rPr lang="ro-RO" sz="3200" dirty="0" smtClean="0">
                <a:solidFill>
                  <a:schemeClr val="bg1"/>
                </a:solidFill>
              </a:rPr>
              <a:t>arbarossa </a:t>
            </a:r>
            <a:r>
              <a:rPr lang="ro-RO" sz="3200" dirty="0">
                <a:solidFill>
                  <a:schemeClr val="bg1"/>
                </a:solidFill>
              </a:rPr>
              <a:t>a obligat comandamentul suprem sovietic să adopte o strategie defensivă</a:t>
            </a:r>
            <a:r>
              <a:rPr lang="ro-RO" sz="3200" dirty="0" smtClean="0">
                <a:solidFill>
                  <a:schemeClr val="bg1"/>
                </a:solidFill>
              </a:rPr>
              <a:t>⁠</a:t>
            </a:r>
            <a:r>
              <a:rPr lang="en-US" sz="3200" dirty="0" smtClean="0">
                <a:solidFill>
                  <a:schemeClr val="bg1"/>
                </a:solidFill>
              </a:rPr>
              <a:t>.</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35"/>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42575358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4371278" y="3010828"/>
            <a:ext cx="2642840" cy="1449659"/>
          </a:xfrm>
          <a:prstGeom prst="wedgeEllipseCallout">
            <a:avLst>
              <a:gd name="adj1" fmla="val 33628"/>
              <a:gd name="adj2" fmla="val 5872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N-ai poftă de răzbunare</a:t>
            </a:r>
            <a:r>
              <a:rPr lang="en-US" b="1" dirty="0">
                <a:solidFill>
                  <a:schemeClr val="tx1"/>
                </a:solidFill>
              </a:rPr>
              <a:t>?</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112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2446199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5" name="Substituent conținut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oval 5"/>
          <p:cNvSpPr/>
          <p:nvPr/>
        </p:nvSpPr>
        <p:spPr>
          <a:xfrm>
            <a:off x="10002643" y="2888167"/>
            <a:ext cx="2074128" cy="1293542"/>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Mai întrebi?</a:t>
            </a:r>
            <a:endParaRPr lang="ro-RO" b="1" dirty="0">
              <a:solidFill>
                <a:schemeClr val="tx1"/>
              </a:solidFill>
            </a:endParaRPr>
          </a:p>
        </p:txBody>
      </p:sp>
      <p:pic>
        <p:nvPicPr>
          <p:cNvPr id="4" name="Sunet înregistrat">
            <a:hlinkClick r:id="" action="ppaction://media"/>
          </p:cNvPr>
          <p:cNvPicPr>
            <a:picLocks noChangeAspect="1"/>
          </p:cNvPicPr>
          <p:nvPr>
            <a:audioFile r:link="rId1"/>
            <p:extLst>
              <p:ext uri="{DAA4B4D4-6D71-4841-9C94-3DE7FCFB9230}">
                <p14:media xmlns:p14="http://schemas.microsoft.com/office/powerpoint/2010/main" r:embed="rId2">
                  <p14:trim st="82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31312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noAutofit/>
          </a:bodyPr>
          <a:lstStyle/>
          <a:p>
            <a:pPr algn="ctr"/>
            <a:r>
              <a:rPr lang="en-US" sz="3200" dirty="0" smtClean="0">
                <a:solidFill>
                  <a:schemeClr val="bg1"/>
                </a:solidFill>
                <a:latin typeface="Castellar" panose="020A0402060406010301" pitchFamily="18" charset="0"/>
              </a:rPr>
              <a:t>ALIANTA MILITARA CONTRA GERMANIA</a:t>
            </a:r>
            <a:endParaRPr lang="ro-RO" sz="3200"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Autofit/>
          </a:bodyPr>
          <a:lstStyle/>
          <a:p>
            <a:pPr marL="0" indent="0">
              <a:buNone/>
            </a:pPr>
            <a:r>
              <a:rPr lang="en-US" dirty="0">
                <a:solidFill>
                  <a:schemeClr val="bg1"/>
                </a:solidFill>
              </a:rPr>
              <a:t>    În luna iulie, Regatul Unit și Uniunea Sovietică au format o alianță militară împotriva Germaniei</a:t>
            </a:r>
            <a:r>
              <a:rPr lang="en-US" dirty="0" smtClean="0">
                <a:solidFill>
                  <a:schemeClr val="bg1"/>
                </a:solidFill>
              </a:rPr>
              <a:t>. </a:t>
            </a:r>
            <a:r>
              <a:rPr lang="en-US" dirty="0">
                <a:solidFill>
                  <a:schemeClr val="bg1"/>
                </a:solidFill>
              </a:rPr>
              <a:t>Britanicii și sovieticii au invadat Iranul</a:t>
            </a:r>
            <a:r>
              <a:rPr lang="en-US" dirty="0" smtClean="0">
                <a:solidFill>
                  <a:schemeClr val="bg1"/>
                </a:solidFill>
              </a:rPr>
              <a:t>⁠ </a:t>
            </a:r>
            <a:r>
              <a:rPr lang="en-US" dirty="0">
                <a:solidFill>
                  <a:schemeClr val="bg1"/>
                </a:solidFill>
              </a:rPr>
              <a:t>pentru a asigura Coridorul Persan</a:t>
            </a:r>
            <a:r>
              <a:rPr lang="en-US" dirty="0" smtClean="0">
                <a:solidFill>
                  <a:schemeClr val="bg1"/>
                </a:solidFill>
              </a:rPr>
              <a:t>⁠ </a:t>
            </a:r>
            <a:r>
              <a:rPr lang="en-US" dirty="0">
                <a:solidFill>
                  <a:schemeClr val="bg1"/>
                </a:solidFill>
              </a:rPr>
              <a:t>și câmpurile petrolifere din Iran</a:t>
            </a:r>
            <a:r>
              <a:rPr lang="en-US" dirty="0" smtClean="0">
                <a:solidFill>
                  <a:schemeClr val="bg1"/>
                </a:solidFill>
              </a:rPr>
              <a:t>. </a:t>
            </a:r>
            <a:r>
              <a:rPr lang="en-US" dirty="0">
                <a:solidFill>
                  <a:schemeClr val="bg1"/>
                </a:solidFill>
              </a:rPr>
              <a:t>În luna august, Regatul Unit și Statele Unite ale Americii au emis în comun Carta Atlanticului</a:t>
            </a:r>
            <a:r>
              <a:rPr lang="en-US" dirty="0" smtClean="0">
                <a:solidFill>
                  <a:schemeClr val="bg1"/>
                </a:solidFill>
              </a:rPr>
              <a:t>.</a:t>
            </a:r>
            <a:endParaRPr lang="ro-RO"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72"/>
                </p14:media>
              </p:ext>
            </p:extLst>
          </p:nvPr>
        </p:nvPicPr>
        <p:blipFill>
          <a:blip r:embed="rId5"/>
          <a:stretch>
            <a:fillRect/>
          </a:stretch>
        </p:blipFill>
        <p:spPr>
          <a:xfrm>
            <a:off x="11285536" y="784224"/>
            <a:ext cx="487363" cy="487363"/>
          </a:xfrm>
          <a:prstGeom prst="rect">
            <a:avLst/>
          </a:prstGeom>
        </p:spPr>
      </p:pic>
    </p:spTree>
    <p:extLst>
      <p:ext uri="{BB962C8B-B14F-4D97-AF65-F5344CB8AC3E}">
        <p14:creationId xmlns:p14="http://schemas.microsoft.com/office/powerpoint/2010/main" val="297972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92605"/>
          </a:xfrm>
        </p:spPr>
      </p:pic>
      <p:sp>
        <p:nvSpPr>
          <p:cNvPr id="3" name="Explicație în oval 2"/>
          <p:cNvSpPr/>
          <p:nvPr/>
        </p:nvSpPr>
        <p:spPr>
          <a:xfrm>
            <a:off x="9500840" y="2698595"/>
            <a:ext cx="2412380" cy="1427930"/>
          </a:xfrm>
          <a:prstGeom prst="wedgeEllipseCallout">
            <a:avLst>
              <a:gd name="adj1" fmla="val -11355"/>
              <a:gd name="adj2" fmla="val 688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 venit momentul să iau înapoi ce-mi aparține!</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127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11756082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a:solidFill>
                  <a:schemeClr val="bg1"/>
                </a:solidFill>
                <a:latin typeface="Castellar" panose="020A0402060406010301" pitchFamily="18" charset="0"/>
              </a:rPr>
              <a:t>Frontul de </a:t>
            </a:r>
            <a:r>
              <a:rPr lang="ro-RO" dirty="0" smtClean="0">
                <a:solidFill>
                  <a:schemeClr val="bg1"/>
                </a:solidFill>
                <a:latin typeface="Castellar" panose="020A0402060406010301" pitchFamily="18" charset="0"/>
              </a:rPr>
              <a:t>R</a:t>
            </a:r>
            <a:r>
              <a:rPr lang="en-US" dirty="0" smtClean="0">
                <a:solidFill>
                  <a:schemeClr val="bg1"/>
                </a:solidFill>
                <a:latin typeface="Castellar" panose="020A0402060406010301" pitchFamily="18" charset="0"/>
              </a:rPr>
              <a:t>asari</a:t>
            </a:r>
            <a:r>
              <a:rPr lang="ro-RO" dirty="0" smtClean="0">
                <a:solidFill>
                  <a:schemeClr val="bg1"/>
                </a:solidFill>
                <a:latin typeface="Castellar" panose="020A0402060406010301" pitchFamily="18" charset="0"/>
              </a:rPr>
              <a:t>t</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fontScale="92500" lnSpcReduction="20000"/>
          </a:bodyPr>
          <a:lstStyle/>
          <a:p>
            <a:pPr marL="0" indent="0">
              <a:buNone/>
            </a:pPr>
            <a:r>
              <a:rPr lang="en-US" sz="3200" dirty="0">
                <a:solidFill>
                  <a:schemeClr val="bg1"/>
                </a:solidFill>
              </a:rPr>
              <a:t>    Până la începutul lunii decembrie, rezervele proaspăt </a:t>
            </a:r>
            <a:r>
              <a:rPr lang="en-US" sz="3200" dirty="0" smtClean="0">
                <a:solidFill>
                  <a:schemeClr val="bg1"/>
                </a:solidFill>
              </a:rPr>
              <a:t>mobilizate </a:t>
            </a:r>
            <a:r>
              <a:rPr lang="en-US" sz="3200" dirty="0">
                <a:solidFill>
                  <a:schemeClr val="bg1"/>
                </a:solidFill>
              </a:rPr>
              <a:t>au permis sovieticilor să ajungă la echilibru numeric cu </a:t>
            </a:r>
            <a:r>
              <a:rPr lang="en-US" sz="3200" dirty="0" smtClean="0">
                <a:solidFill>
                  <a:schemeClr val="bg1"/>
                </a:solidFill>
              </a:rPr>
              <a:t>Axa. Împreună </a:t>
            </a:r>
            <a:r>
              <a:rPr lang="en-US" sz="3200" dirty="0">
                <a:solidFill>
                  <a:schemeClr val="bg1"/>
                </a:solidFill>
              </a:rPr>
              <a:t>cu informațiile </a:t>
            </a:r>
            <a:r>
              <a:rPr lang="en-US" sz="3200" dirty="0" smtClean="0">
                <a:solidFill>
                  <a:schemeClr val="bg1"/>
                </a:solidFill>
              </a:rPr>
              <a:t>obținute </a:t>
            </a:r>
            <a:r>
              <a:rPr lang="en-US" sz="3200" dirty="0">
                <a:solidFill>
                  <a:schemeClr val="bg1"/>
                </a:solidFill>
              </a:rPr>
              <a:t>au permis sovieticilor să înceapă o masivă contra-ofensivă, care s-a declanșat la 5 decembrie de-a lungul întregului front și împingând trupele germane cu 100–250 km spre vest</a:t>
            </a:r>
            <a:r>
              <a:rPr lang="en-US" sz="3200" dirty="0" smtClean="0">
                <a:solidFill>
                  <a:schemeClr val="bg1"/>
                </a:solidFill>
              </a:rPr>
              <a:t>.</a:t>
            </a:r>
            <a:endParaRPr lang="ro-RO" sz="3200" dirty="0">
              <a:solidFill>
                <a:schemeClr val="bg1"/>
              </a:solidFill>
            </a:endParaRPr>
          </a:p>
        </p:txBody>
      </p:sp>
      <p:pic>
        <p:nvPicPr>
          <p:cNvPr id="7" name="Imagine 6"/>
          <p:cNvPicPr>
            <a:picLocks noChangeAspect="1"/>
          </p:cNvPicPr>
          <p:nvPr/>
        </p:nvPicPr>
        <p:blipFill>
          <a:blip r:embed="rId5"/>
          <a:stretch>
            <a:fillRect/>
          </a:stretch>
        </p:blipFill>
        <p:spPr>
          <a:xfrm>
            <a:off x="1267607" y="889612"/>
            <a:ext cx="3636987" cy="2827780"/>
          </a:xfrm>
          <a:prstGeom prst="rect">
            <a:avLst/>
          </a:prstGeom>
        </p:spPr>
      </p:pic>
      <p:pic>
        <p:nvPicPr>
          <p:cNvPr id="8" name="I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33296">
            <a:off x="658912" y="127327"/>
            <a:ext cx="1801157" cy="1801157"/>
          </a:xfrm>
          <a:prstGeom prst="rect">
            <a:avLst/>
          </a:prstGeom>
        </p:spPr>
      </p:pic>
      <p:pic>
        <p:nvPicPr>
          <p:cNvPr id="9" name="I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368525">
            <a:off x="3758390" y="2632358"/>
            <a:ext cx="1739359" cy="1739359"/>
          </a:xfrm>
          <a:prstGeom prst="rect">
            <a:avLst/>
          </a:prstGeom>
        </p:spPr>
      </p:pic>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89"/>
                </p14:media>
              </p:ext>
            </p:extLst>
          </p:nvPr>
        </p:nvPicPr>
        <p:blipFill>
          <a:blip r:embed="rId8"/>
          <a:stretch>
            <a:fillRect/>
          </a:stretch>
        </p:blipFill>
        <p:spPr>
          <a:xfrm>
            <a:off x="11353800" y="784223"/>
            <a:ext cx="487363" cy="487363"/>
          </a:xfrm>
          <a:prstGeom prst="rect">
            <a:avLst/>
          </a:prstGeom>
        </p:spPr>
      </p:pic>
    </p:spTree>
    <p:extLst>
      <p:ext uri="{BB962C8B-B14F-4D97-AF65-F5344CB8AC3E}">
        <p14:creationId xmlns:p14="http://schemas.microsoft.com/office/powerpoint/2010/main" val="673810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rotWithShape="1">
          <a:blip r:embed="rId4">
            <a:extLst>
              <a:ext uri="{28A0092B-C50C-407E-A947-70E740481C1C}">
                <a14:useLocalDpi xmlns:a14="http://schemas.microsoft.com/office/drawing/2010/main" val="0"/>
              </a:ext>
            </a:extLst>
          </a:blip>
          <a:srcRect t="809"/>
          <a:stretch/>
        </p:blipFill>
        <p:spPr>
          <a:xfrm>
            <a:off x="0" y="0"/>
            <a:ext cx="12192000" cy="6892605"/>
          </a:xfrm>
        </p:spPr>
      </p:pic>
      <p:sp>
        <p:nvSpPr>
          <p:cNvPr id="6" name="Explicație în oval 5"/>
          <p:cNvSpPr/>
          <p:nvPr/>
        </p:nvSpPr>
        <p:spPr>
          <a:xfrm>
            <a:off x="6122020" y="1226635"/>
            <a:ext cx="3468029" cy="1431344"/>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Astăzi ne-am adunat aici pentru ca cele două Puteri să-și resolve disputele.</a:t>
            </a:r>
            <a:endParaRPr lang="ro-RO"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68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79504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ozie 2 2"/>
          <p:cNvSpPr/>
          <p:nvPr/>
        </p:nvSpPr>
        <p:spPr>
          <a:xfrm>
            <a:off x="7678882" y="2657043"/>
            <a:ext cx="3855027" cy="1914957"/>
          </a:xfrm>
          <a:prstGeom prst="irregularSeal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Alianța trebuie să atace!!</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108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414058062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smtClean="0">
                <a:solidFill>
                  <a:schemeClr val="bg1"/>
                </a:solidFill>
                <a:latin typeface="Castellar" panose="020A0402060406010301" pitchFamily="18" charset="0"/>
              </a:rPr>
              <a:t>Opera</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iunea </a:t>
            </a:r>
            <a:r>
              <a:rPr lang="ro-RO" dirty="0">
                <a:solidFill>
                  <a:schemeClr val="bg1"/>
                </a:solidFill>
                <a:latin typeface="Castellar" panose="020A0402060406010301" pitchFamily="18" charset="0"/>
              </a:rPr>
              <a:t>Crusader⁠</a:t>
            </a:r>
          </a:p>
        </p:txBody>
      </p:sp>
      <p:sp>
        <p:nvSpPr>
          <p:cNvPr id="4" name="Substituent conținut 3"/>
          <p:cNvSpPr>
            <a:spLocks noGrp="1"/>
          </p:cNvSpPr>
          <p:nvPr>
            <p:ph sz="half" idx="2"/>
          </p:nvPr>
        </p:nvSpPr>
        <p:spPr>
          <a:xfrm>
            <a:off x="6556664" y="1825625"/>
            <a:ext cx="4797136" cy="4351338"/>
          </a:xfrm>
        </p:spPr>
        <p:txBody>
          <a:bodyPr>
            <a:normAutofit fontScale="92500" lnSpcReduction="10000"/>
          </a:bodyPr>
          <a:lstStyle/>
          <a:p>
            <a:pPr marL="0" indent="0">
              <a:buNone/>
            </a:pPr>
            <a:r>
              <a:rPr lang="en-US" dirty="0"/>
              <a:t>    </a:t>
            </a:r>
            <a:r>
              <a:rPr lang="en-US" sz="3200" dirty="0">
                <a:solidFill>
                  <a:schemeClr val="bg1"/>
                </a:solidFill>
              </a:rPr>
              <a:t>Până în noiembrie 1941, forțele Commonwealth-ului au lansat o contraofensivă, Operațiunea Crusader</a:t>
            </a:r>
            <a:r>
              <a:rPr lang="en-US" sz="3200" dirty="0" smtClean="0">
                <a:solidFill>
                  <a:schemeClr val="bg1"/>
                </a:solidFill>
              </a:rPr>
              <a:t>⁠, </a:t>
            </a:r>
            <a:r>
              <a:rPr lang="en-US" sz="3200" dirty="0">
                <a:solidFill>
                  <a:schemeClr val="bg1"/>
                </a:solidFill>
              </a:rPr>
              <a:t>în Africa de Nord, și a recâștigat tot ce cuceriseră germanii și italienii. </a:t>
            </a:r>
            <a:r>
              <a:rPr lang="en-US" sz="3200" dirty="0" smtClean="0">
                <a:solidFill>
                  <a:schemeClr val="bg1"/>
                </a:solidFill>
              </a:rPr>
              <a:t>Luni </a:t>
            </a:r>
            <a:r>
              <a:rPr lang="en-US" sz="3200" dirty="0">
                <a:solidFill>
                  <a:schemeClr val="bg1"/>
                </a:solidFill>
              </a:rPr>
              <a:t>mai târziu, Aliații au inițiat un atac propriu în Egipt, au dislocat forțele Axei și au început o înaintare spre vest, în Libia.</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046"/>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13809262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8084127" y="3106882"/>
            <a:ext cx="2410691" cy="1267890"/>
          </a:xfrm>
          <a:prstGeom prst="wedgeEllipseCallout">
            <a:avLst>
              <a:gd name="adj1" fmla="val -22014"/>
              <a:gd name="adj2" fmla="val 691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Ți se cam risipesc șansele de câștig, Germania.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9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80929058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ubstituent conținut 8"/>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normAutofit fontScale="90000"/>
          </a:bodyPr>
          <a:lstStyle/>
          <a:p>
            <a:pPr algn="ctr"/>
            <a:r>
              <a:rPr lang="en-US" sz="4000" dirty="0" smtClean="0">
                <a:solidFill>
                  <a:schemeClr val="bg1"/>
                </a:solidFill>
                <a:latin typeface="Castellar" panose="020A0402060406010301" pitchFamily="18" charset="0"/>
              </a:rPr>
              <a:t>Ofensiva contra Germani</a:t>
            </a:r>
            <a:r>
              <a:rPr lang="ro-RO" dirty="0" smtClean="0">
                <a:solidFill>
                  <a:schemeClr val="bg1"/>
                </a:solidFill>
                <a:latin typeface="Castellar" panose="020A0402060406010301" pitchFamily="18" charset="0"/>
              </a:rPr>
              <a:t>⁠</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400800" y="1836016"/>
            <a:ext cx="5181600" cy="4351338"/>
          </a:xfrm>
        </p:spPr>
        <p:txBody>
          <a:bodyPr>
            <a:normAutofit fontScale="92500"/>
          </a:bodyPr>
          <a:lstStyle/>
          <a:p>
            <a:pPr marL="0" indent="0">
              <a:buNone/>
            </a:pPr>
            <a:r>
              <a:rPr lang="en-US" sz="3200" dirty="0">
                <a:solidFill>
                  <a:schemeClr val="bg1"/>
                </a:solidFill>
              </a:rPr>
              <a:t>    La începutul anului 1943, britanicii și americanii au început Ofensiva Combinată cu Bombardiere</a:t>
            </a:r>
            <a:r>
              <a:rPr lang="en-US" sz="3200" dirty="0" smtClean="0">
                <a:solidFill>
                  <a:schemeClr val="bg1"/>
                </a:solidFill>
              </a:rPr>
              <a:t>⁠, </a:t>
            </a:r>
            <a:r>
              <a:rPr lang="en-US" sz="3200" dirty="0">
                <a:solidFill>
                  <a:schemeClr val="bg1"/>
                </a:solidFill>
              </a:rPr>
              <a:t>o campanie de bombardamente strategice împotriva Germaniei. Obiectivele au fost perturbarea economiei de război germane, reducerea moralului germanilor, și „dislocuirea</a:t>
            </a:r>
            <a:r>
              <a:rPr lang="en-US" sz="3200" dirty="0" smtClean="0">
                <a:solidFill>
                  <a:schemeClr val="bg1"/>
                </a:solidFill>
              </a:rPr>
              <a:t>⁠” </a:t>
            </a:r>
            <a:r>
              <a:rPr lang="en-US" sz="3200" dirty="0">
                <a:solidFill>
                  <a:schemeClr val="bg1"/>
                </a:solidFill>
              </a:rPr>
              <a:t>populației civilă.</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749"/>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37032841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nor 4"/>
          <p:cNvSpPr/>
          <p:nvPr/>
        </p:nvSpPr>
        <p:spPr>
          <a:xfrm flipH="1">
            <a:off x="1995053" y="3096491"/>
            <a:ext cx="2161308" cy="1299064"/>
          </a:xfrm>
          <a:prstGeom prst="cloud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Nu mai pot face față!!!</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72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37244427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Operatiunea Husky</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400800" y="1825625"/>
            <a:ext cx="4953000" cy="4351338"/>
          </a:xfrm>
        </p:spPr>
        <p:txBody>
          <a:bodyPr>
            <a:normAutofit fontScale="92500" lnSpcReduction="10000"/>
          </a:bodyPr>
          <a:lstStyle/>
          <a:p>
            <a:pPr marL="0" indent="0">
              <a:buNone/>
            </a:pPr>
            <a:r>
              <a:rPr lang="en-US" dirty="0"/>
              <a:t>    </a:t>
            </a:r>
            <a:r>
              <a:rPr lang="en-US" sz="3200" dirty="0">
                <a:solidFill>
                  <a:schemeClr val="bg1"/>
                </a:solidFill>
              </a:rPr>
              <a:t>Sicilia a fost invadată de către Aliații O</a:t>
            </a:r>
            <a:r>
              <a:rPr lang="en-US" sz="3200" dirty="0" smtClean="0">
                <a:solidFill>
                  <a:schemeClr val="bg1"/>
                </a:solidFill>
              </a:rPr>
              <a:t>ccidentali </a:t>
            </a:r>
            <a:r>
              <a:rPr lang="en-US" sz="3200" dirty="0">
                <a:solidFill>
                  <a:schemeClr val="bg1"/>
                </a:solidFill>
              </a:rPr>
              <a:t>pe 9 iulie, iar combinată cu eșecurile italiene anterioare, au dus </a:t>
            </a:r>
            <a:r>
              <a:rPr lang="en-US" sz="3200" dirty="0" smtClean="0">
                <a:solidFill>
                  <a:schemeClr val="bg1"/>
                </a:solidFill>
              </a:rPr>
              <a:t>la </a:t>
            </a:r>
            <a:r>
              <a:rPr lang="it-IT" sz="3200" dirty="0">
                <a:solidFill>
                  <a:schemeClr val="bg1"/>
                </a:solidFill>
              </a:rPr>
              <a:t>înlăturarea și arestarea lui Mussolini mai târziu în acea lună. La 3 septembrie 1943, Aliații au invadat Italia continentală, după care Italia a semnat armistițiul cu Aliații.</a:t>
            </a:r>
            <a:endParaRPr lang="en-US" sz="3200" dirty="0">
              <a:solidFill>
                <a:schemeClr val="bg1"/>
              </a:solidFill>
            </a:endParaRPr>
          </a:p>
          <a:p>
            <a:pPr marL="0" indent="0">
              <a:buNone/>
            </a:pPr>
            <a:endParaRPr lang="ro-RO" sz="3200" dirty="0">
              <a:solidFill>
                <a:schemeClr val="bg1"/>
              </a:solidFill>
            </a:endParaRPr>
          </a:p>
        </p:txBody>
      </p:sp>
      <p:sp>
        <p:nvSpPr>
          <p:cNvPr id="6" name="CasetăText 5"/>
          <p:cNvSpPr txBox="1"/>
          <p:nvPr/>
        </p:nvSpPr>
        <p:spPr>
          <a:xfrm>
            <a:off x="1371600" y="2763982"/>
            <a:ext cx="2888673" cy="523220"/>
          </a:xfrm>
          <a:prstGeom prst="rect">
            <a:avLst/>
          </a:prstGeom>
          <a:noFill/>
        </p:spPr>
        <p:txBody>
          <a:bodyPr wrap="square" rtlCol="0">
            <a:spAutoFit/>
          </a:bodyPr>
          <a:lstStyle/>
          <a:p>
            <a:r>
              <a:rPr lang="en-US" sz="2800" dirty="0" smtClean="0">
                <a:solidFill>
                  <a:schemeClr val="bg1"/>
                </a:solidFill>
                <a:latin typeface="Harlow Solid Italic" panose="04030604020F02020D02" pitchFamily="82" charset="0"/>
              </a:rPr>
              <a:t>Benito Mussolini</a:t>
            </a:r>
            <a:endParaRPr lang="ro-RO" sz="2800" dirty="0">
              <a:solidFill>
                <a:schemeClr val="bg1"/>
              </a:solidFill>
              <a:latin typeface="Harlow Solid Italic" panose="04030604020F02020D02" pitchFamily="82" charset="0"/>
            </a:endParaRPr>
          </a:p>
        </p:txBody>
      </p:sp>
      <p:sp>
        <p:nvSpPr>
          <p:cNvPr id="8" name="Săgeată în jos 7"/>
          <p:cNvSpPr/>
          <p:nvPr/>
        </p:nvSpPr>
        <p:spPr>
          <a:xfrm>
            <a:off x="2691245" y="3363174"/>
            <a:ext cx="249382" cy="34638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051"/>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33540703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838200" y="3127663"/>
            <a:ext cx="2275609" cy="1007918"/>
          </a:xfrm>
          <a:prstGeom prst="wedgeEllipseCallout">
            <a:avLst>
              <a:gd name="adj1" fmla="val 29648"/>
              <a:gd name="adj2" fmla="val 6617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MĂĂ PREDAAAUU!!</a:t>
            </a:r>
            <a:endParaRPr lang="ro-RO" b="1" dirty="0">
              <a:solidFill>
                <a:schemeClr val="tx1"/>
              </a:solidFill>
            </a:endParaRPr>
          </a:p>
        </p:txBody>
      </p:sp>
      <p:pic>
        <p:nvPicPr>
          <p:cNvPr id="13" name="Sunet înregistrat">
            <a:hlinkClick r:id="" action="ppaction://media"/>
          </p:cNvPr>
          <p:cNvPicPr>
            <a:picLocks noChangeAspect="1"/>
          </p:cNvPicPr>
          <p:nvPr>
            <a:audioFile r:link="rId1"/>
            <p:extLst>
              <p:ext uri="{DAA4B4D4-6D71-4841-9C94-3DE7FCFB9230}">
                <p14:media xmlns:p14="http://schemas.microsoft.com/office/powerpoint/2010/main" r:embed="rId2">
                  <p14:trim st="115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16537828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4686301" y="2888672"/>
            <a:ext cx="2130136" cy="1111826"/>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Nemernicule!</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73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829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5992091" y="3262746"/>
            <a:ext cx="2337954" cy="1174172"/>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Nu mai ai suficientă forță să reții Franța.</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97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8046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ZIUA Z</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483926" y="1825624"/>
            <a:ext cx="4869873" cy="4647911"/>
          </a:xfrm>
        </p:spPr>
        <p:txBody>
          <a:bodyPr>
            <a:noAutofit/>
          </a:bodyPr>
          <a:lstStyle/>
          <a:p>
            <a:pPr marL="0" indent="0">
              <a:buNone/>
            </a:pPr>
            <a:r>
              <a:rPr lang="en-US" sz="2600" dirty="0">
                <a:solidFill>
                  <a:schemeClr val="bg1"/>
                </a:solidFill>
              </a:rPr>
              <a:t>     La 6 iunie </a:t>
            </a:r>
            <a:r>
              <a:rPr lang="en-US" sz="2600" dirty="0" smtClean="0">
                <a:solidFill>
                  <a:schemeClr val="bg1"/>
                </a:solidFill>
              </a:rPr>
              <a:t>1944 </a:t>
            </a:r>
            <a:r>
              <a:rPr lang="en-US" sz="2600" dirty="0">
                <a:solidFill>
                  <a:schemeClr val="bg1"/>
                </a:solidFill>
              </a:rPr>
              <a:t>Aliații au invadat nordul Franței. După realocarea mai multor divizii aliate din Italia, ei au atacat și sudul Franței. Aceste debarcări au reușit și au dus la înfrângerea unităților Armatei Germane⁠ din Franța. Parisul a fost eliberat de </a:t>
            </a:r>
            <a:r>
              <a:rPr lang="en-US" sz="2600" dirty="0" smtClean="0">
                <a:solidFill>
                  <a:schemeClr val="bg1"/>
                </a:solidFill>
              </a:rPr>
              <a:t>rezistența </a:t>
            </a:r>
            <a:r>
              <a:rPr lang="en-US" sz="2600" dirty="0">
                <a:solidFill>
                  <a:schemeClr val="bg1"/>
                </a:solidFill>
              </a:rPr>
              <a:t>locală asistată de Forțele Franceze Libere⁠ pe 25 august  și Aliații Occidentali au continuat să împingă înapoi forțele germane în Europa de </a:t>
            </a:r>
            <a:r>
              <a:rPr lang="en-US" sz="2600" dirty="0" smtClean="0">
                <a:solidFill>
                  <a:schemeClr val="bg1"/>
                </a:solidFill>
              </a:rPr>
              <a:t>Vest.</a:t>
            </a:r>
            <a:endParaRPr lang="ro-RO" sz="26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024"/>
                </p14:media>
              </p:ext>
            </p:extLst>
          </p:nvPr>
        </p:nvPicPr>
        <p:blipFill>
          <a:blip r:embed="rId5"/>
          <a:stretch>
            <a:fillRect/>
          </a:stretch>
        </p:blipFill>
        <p:spPr>
          <a:xfrm>
            <a:off x="10866436" y="784224"/>
            <a:ext cx="487363" cy="487363"/>
          </a:xfrm>
          <a:prstGeom prst="rect">
            <a:avLst/>
          </a:prstGeom>
        </p:spPr>
      </p:pic>
    </p:spTree>
    <p:extLst>
      <p:ext uri="{BB962C8B-B14F-4D97-AF65-F5344CB8AC3E}">
        <p14:creationId xmlns:p14="http://schemas.microsoft.com/office/powerpoint/2010/main" val="8701366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92604"/>
          </a:xfrm>
        </p:spPr>
      </p:pic>
      <p:sp>
        <p:nvSpPr>
          <p:cNvPr id="6" name="Explicație în oval 5"/>
          <p:cNvSpPr/>
          <p:nvPr/>
        </p:nvSpPr>
        <p:spPr>
          <a:xfrm>
            <a:off x="6534616" y="1248937"/>
            <a:ext cx="2787804" cy="1427356"/>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a typeface="Cambria" panose="02040503050406030204" pitchFamily="18" charset="0"/>
              </a:rPr>
              <a:t>Dacă mi se permite, cum ați ajuns în acest punct?</a:t>
            </a:r>
            <a:endParaRPr lang="ro-RO" b="1" dirty="0">
              <a:solidFill>
                <a:schemeClr val="tx1"/>
              </a:solidFill>
              <a:ea typeface="Cambria" panose="02040503050406030204" pitchFamily="18" charset="0"/>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1008"/>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9102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5288972" y="3065319"/>
            <a:ext cx="2026227" cy="1122218"/>
          </a:xfrm>
          <a:prstGeom prst="wedgeEllipseCallou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Nu mai poți face nimic!</a:t>
            </a:r>
            <a:endParaRPr lang="ro-RO" b="1" dirty="0">
              <a:solidFill>
                <a:schemeClr val="tx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112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58990125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conținut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ro-RO" dirty="0" smtClean="0">
                <a:solidFill>
                  <a:schemeClr val="bg1"/>
                </a:solidFill>
                <a:latin typeface="Castellar" panose="020A0402060406010301" pitchFamily="18" charset="0"/>
              </a:rPr>
              <a:t>Opera</a:t>
            </a:r>
            <a:r>
              <a:rPr lang="en-US" dirty="0" smtClean="0">
                <a:solidFill>
                  <a:schemeClr val="bg1"/>
                </a:solidFill>
                <a:latin typeface="Castellar" panose="020A0402060406010301" pitchFamily="18" charset="0"/>
              </a:rPr>
              <a:t>t</a:t>
            </a:r>
            <a:r>
              <a:rPr lang="ro-RO" dirty="0" smtClean="0">
                <a:solidFill>
                  <a:schemeClr val="bg1"/>
                </a:solidFill>
                <a:latin typeface="Castellar" panose="020A0402060406010301" pitchFamily="18" charset="0"/>
              </a:rPr>
              <a:t>iunea </a:t>
            </a:r>
            <a:r>
              <a:rPr lang="ro-RO" dirty="0">
                <a:solidFill>
                  <a:schemeClr val="bg1"/>
                </a:solidFill>
                <a:latin typeface="Castellar" panose="020A0402060406010301" pitchFamily="18" charset="0"/>
              </a:rPr>
              <a:t>Bagration</a:t>
            </a:r>
          </a:p>
        </p:txBody>
      </p:sp>
      <p:sp>
        <p:nvSpPr>
          <p:cNvPr id="4" name="Substituent conținut 3"/>
          <p:cNvSpPr>
            <a:spLocks noGrp="1"/>
          </p:cNvSpPr>
          <p:nvPr>
            <p:ph sz="half" idx="2"/>
          </p:nvPr>
        </p:nvSpPr>
        <p:spPr/>
        <p:txBody>
          <a:bodyPr>
            <a:normAutofit lnSpcReduction="10000"/>
          </a:bodyPr>
          <a:lstStyle/>
          <a:p>
            <a:pPr marL="0" indent="0">
              <a:buNone/>
            </a:pPr>
            <a:r>
              <a:rPr lang="en-US" sz="3200" dirty="0">
                <a:solidFill>
                  <a:schemeClr val="bg1"/>
                </a:solidFill>
              </a:rPr>
              <a:t>    Pe 22 iunie, sovieticii au lansat o ofensivă strategică în </a:t>
            </a:r>
            <a:r>
              <a:rPr lang="en-US" sz="3200" dirty="0" smtClean="0">
                <a:solidFill>
                  <a:schemeClr val="bg1"/>
                </a:solidFill>
              </a:rPr>
              <a:t>Belarus </a:t>
            </a:r>
            <a:r>
              <a:rPr lang="en-US" sz="3200" dirty="0">
                <a:solidFill>
                  <a:schemeClr val="bg1"/>
                </a:solidFill>
              </a:rPr>
              <a:t>care a distrus aproape complet Grupul de Armate Centru</a:t>
            </a:r>
            <a:r>
              <a:rPr lang="en-US" sz="3200" dirty="0" smtClean="0">
                <a:solidFill>
                  <a:schemeClr val="bg1"/>
                </a:solidFill>
              </a:rPr>
              <a:t>. </a:t>
            </a:r>
            <a:r>
              <a:rPr lang="en-US" sz="3200" dirty="0">
                <a:solidFill>
                  <a:schemeClr val="bg1"/>
                </a:solidFill>
              </a:rPr>
              <a:t>Curând după aceea o altă ofensivă sovietică strategică</a:t>
            </a:r>
            <a:r>
              <a:rPr lang="en-US" sz="3200" dirty="0" smtClean="0">
                <a:solidFill>
                  <a:schemeClr val="bg1"/>
                </a:solidFill>
              </a:rPr>
              <a:t>⁠ </a:t>
            </a:r>
            <a:r>
              <a:rPr lang="en-US" sz="3200" dirty="0">
                <a:solidFill>
                  <a:schemeClr val="bg1"/>
                </a:solidFill>
              </a:rPr>
              <a:t>a obligat trupele germane să se retragă din Ucraina de Vest și Polonia de Est.</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55"/>
                </p14:media>
              </p:ext>
            </p:extLst>
          </p:nvPr>
        </p:nvPicPr>
        <p:blipFill>
          <a:blip r:embed="rId5"/>
          <a:stretch>
            <a:fillRect/>
          </a:stretch>
        </p:blipFill>
        <p:spPr>
          <a:xfrm>
            <a:off x="11351537" y="784224"/>
            <a:ext cx="487363" cy="487363"/>
          </a:xfrm>
          <a:prstGeom prst="rect">
            <a:avLst/>
          </a:prstGeom>
        </p:spPr>
      </p:pic>
    </p:spTree>
    <p:extLst>
      <p:ext uri="{BB962C8B-B14F-4D97-AF65-F5344CB8AC3E}">
        <p14:creationId xmlns:p14="http://schemas.microsoft.com/office/powerpoint/2010/main" val="12195187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3" name="Explozie 2 2"/>
          <p:cNvSpPr/>
          <p:nvPr/>
        </p:nvSpPr>
        <p:spPr>
          <a:xfrm>
            <a:off x="394854" y="3252354"/>
            <a:ext cx="3377045" cy="1641764"/>
          </a:xfrm>
          <a:prstGeom prst="irregularSeal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TOOT NU RENUUNȚ!!!</a:t>
            </a:r>
            <a:endParaRPr lang="ro-RO" b="1" dirty="0">
              <a:solidFill>
                <a:schemeClr val="tx1"/>
              </a:solidFill>
            </a:endParaRPr>
          </a:p>
        </p:txBody>
      </p:sp>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102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7072616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OFENSIVA DIN ARDENI</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a:xfrm>
            <a:off x="6005945" y="1825625"/>
            <a:ext cx="5347856" cy="4086802"/>
          </a:xfrm>
        </p:spPr>
        <p:txBody>
          <a:bodyPr>
            <a:noAutofit/>
          </a:bodyPr>
          <a:lstStyle/>
          <a:p>
            <a:pPr marL="0" indent="0">
              <a:buNone/>
            </a:pPr>
            <a:r>
              <a:rPr lang="en-US" sz="2400" dirty="0"/>
              <a:t>    </a:t>
            </a:r>
            <a:r>
              <a:rPr lang="en-US" sz="2600" dirty="0">
                <a:solidFill>
                  <a:schemeClr val="bg1"/>
                </a:solidFill>
              </a:rPr>
              <a:t>La 16 decembrie 1944, Germania a făcut o ultimă încercare de a ține Frontul de Vest folosind cele mai multe dintre rezervele rămase pentru a lansa o masivă contra-ofensivă în Ardeni încercând să-i despartă pe Aliații Occidentali, să încercuiască porțiuni mari din trupele acestora și să captureze principalul lor port de aprovizionare, Anvers, în scopul de a putea negocia o pace</a:t>
            </a:r>
            <a:r>
              <a:rPr lang="en-US" sz="2600" dirty="0" smtClean="0">
                <a:solidFill>
                  <a:schemeClr val="bg1"/>
                </a:solidFill>
              </a:rPr>
              <a:t>. </a:t>
            </a:r>
            <a:r>
              <a:rPr lang="en-US" sz="2600" dirty="0">
                <a:solidFill>
                  <a:schemeClr val="bg1"/>
                </a:solidFill>
              </a:rPr>
              <a:t>Prin ianuarie, ofensiva a fost respinsă fără a-și îndeplini obiectivele strategice.</a:t>
            </a:r>
            <a:endParaRPr lang="ro-RO" sz="26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117"/>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2588709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4904509" y="2462846"/>
            <a:ext cx="3148445" cy="1828800"/>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DEGEABA!!</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49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89032468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Invadarea germaniei</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lnSpcReduction="10000"/>
          </a:bodyPr>
          <a:lstStyle/>
          <a:p>
            <a:pPr marL="0" indent="0">
              <a:buNone/>
            </a:pPr>
            <a:r>
              <a:rPr lang="en-US" sz="3200" dirty="0">
                <a:solidFill>
                  <a:schemeClr val="bg1"/>
                </a:solidFill>
              </a:rPr>
              <a:t>    În februarie, sovieticii au pătruns în Silezia</a:t>
            </a:r>
            <a:r>
              <a:rPr lang="en-US" sz="3200" dirty="0" smtClean="0">
                <a:solidFill>
                  <a:schemeClr val="bg1"/>
                </a:solidFill>
              </a:rPr>
              <a:t>⁠</a:t>
            </a:r>
            <a:r>
              <a:rPr lang="en-US" sz="3200" dirty="0">
                <a:solidFill>
                  <a:schemeClr val="bg1"/>
                </a:solidFill>
              </a:rPr>
              <a:t> </a:t>
            </a:r>
            <a:r>
              <a:rPr lang="en-US" sz="3200" dirty="0" smtClean="0">
                <a:solidFill>
                  <a:schemeClr val="bg1"/>
                </a:solidFill>
              </a:rPr>
              <a:t>și </a:t>
            </a:r>
            <a:r>
              <a:rPr lang="en-US" sz="3200" dirty="0">
                <a:solidFill>
                  <a:schemeClr val="bg1"/>
                </a:solidFill>
              </a:rPr>
              <a:t>Pomerania</a:t>
            </a:r>
            <a:r>
              <a:rPr lang="en-US" sz="3200" dirty="0" smtClean="0">
                <a:solidFill>
                  <a:schemeClr val="bg1"/>
                </a:solidFill>
              </a:rPr>
              <a:t>⁠, </a:t>
            </a:r>
            <a:r>
              <a:rPr lang="en-US" sz="3200" dirty="0">
                <a:solidFill>
                  <a:schemeClr val="bg1"/>
                </a:solidFill>
              </a:rPr>
              <a:t>în timp ce Aliații Occidentali au intrat în Germania de vest și au închis Rinul.</a:t>
            </a:r>
            <a:r>
              <a:rPr lang="en-US" sz="3200" dirty="0" smtClean="0">
                <a:solidFill>
                  <a:schemeClr val="bg1"/>
                </a:solidFill>
              </a:rPr>
              <a:t>Prin </a:t>
            </a:r>
            <a:r>
              <a:rPr lang="en-US" sz="3200" dirty="0">
                <a:solidFill>
                  <a:schemeClr val="bg1"/>
                </a:solidFill>
              </a:rPr>
              <a:t>martie, Aliații au traversat Rinul la nord</a:t>
            </a:r>
            <a:r>
              <a:rPr lang="en-US" sz="3200" dirty="0" smtClean="0">
                <a:solidFill>
                  <a:schemeClr val="bg1"/>
                </a:solidFill>
              </a:rPr>
              <a:t>⁠</a:t>
            </a:r>
            <a:r>
              <a:rPr lang="en-US" sz="3200" dirty="0">
                <a:solidFill>
                  <a:schemeClr val="bg1"/>
                </a:solidFill>
              </a:rPr>
              <a:t> </a:t>
            </a:r>
            <a:r>
              <a:rPr lang="en-US" sz="3200" dirty="0" smtClean="0">
                <a:solidFill>
                  <a:schemeClr val="bg1"/>
                </a:solidFill>
              </a:rPr>
              <a:t>și </a:t>
            </a:r>
            <a:r>
              <a:rPr lang="en-US" sz="3200" dirty="0">
                <a:solidFill>
                  <a:schemeClr val="bg1"/>
                </a:solidFill>
              </a:rPr>
              <a:t>sud de Ruhr</a:t>
            </a:r>
            <a:r>
              <a:rPr lang="en-US" sz="3200" dirty="0" smtClean="0">
                <a:solidFill>
                  <a:schemeClr val="bg1"/>
                </a:solidFill>
              </a:rPr>
              <a:t>⁠, </a:t>
            </a:r>
            <a:r>
              <a:rPr lang="en-US" sz="3200" dirty="0">
                <a:solidFill>
                  <a:schemeClr val="bg1"/>
                </a:solidFill>
              </a:rPr>
              <a:t>încercuind Grupul de Armate B German</a:t>
            </a:r>
            <a:r>
              <a:rPr lang="en-US" sz="3200" dirty="0" smtClean="0">
                <a:solidFill>
                  <a:schemeClr val="bg1"/>
                </a:solidFill>
              </a:rPr>
              <a:t>⁠, </a:t>
            </a:r>
            <a:r>
              <a:rPr lang="en-US" sz="3200" dirty="0">
                <a:solidFill>
                  <a:schemeClr val="bg1"/>
                </a:solidFill>
              </a:rPr>
              <a:t>în timp ce sovieticii înaintau către Viena.</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660"/>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9258275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Capitulare italia</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normAutofit lnSpcReduction="10000"/>
          </a:bodyPr>
          <a:lstStyle/>
          <a:p>
            <a:pPr marL="0" indent="0">
              <a:buNone/>
            </a:pPr>
            <a:r>
              <a:rPr lang="en-US" dirty="0"/>
              <a:t>    </a:t>
            </a:r>
            <a:r>
              <a:rPr lang="en-US" sz="3200" dirty="0">
                <a:solidFill>
                  <a:schemeClr val="bg1"/>
                </a:solidFill>
              </a:rPr>
              <a:t>La începutul lunii aprilie, Aliații Occidentali au început să înainteze și în Italia</a:t>
            </a:r>
            <a:r>
              <a:rPr lang="en-US" sz="3200" dirty="0" smtClean="0">
                <a:solidFill>
                  <a:schemeClr val="bg1"/>
                </a:solidFill>
              </a:rPr>
              <a:t>⁠</a:t>
            </a:r>
            <a:r>
              <a:rPr lang="en-US" sz="3200" dirty="0">
                <a:solidFill>
                  <a:schemeClr val="bg1"/>
                </a:solidFill>
              </a:rPr>
              <a:t> </a:t>
            </a:r>
            <a:r>
              <a:rPr lang="en-US" sz="3200" dirty="0" smtClean="0">
                <a:solidFill>
                  <a:schemeClr val="bg1"/>
                </a:solidFill>
              </a:rPr>
              <a:t>și </a:t>
            </a:r>
            <a:r>
              <a:rPr lang="en-US" sz="3200" dirty="0">
                <a:solidFill>
                  <a:schemeClr val="bg1"/>
                </a:solidFill>
              </a:rPr>
              <a:t>au înaintat rapid prin vestul Germaniei, în timp ce forțele sovietice și poloneze au luat cu asalt Berlinul la sfârșitul lunii aprilie. Forțele germane au capitulat în Italia pe 29 aprilie.</a:t>
            </a:r>
            <a:endParaRPr lang="ro-RO" sz="3200" dirty="0">
              <a:solidFill>
                <a:schemeClr val="bg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87"/>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3509911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2192000" cy="6892602"/>
          </a:xfrm>
        </p:spPr>
      </p:pic>
      <p:sp>
        <p:nvSpPr>
          <p:cNvPr id="2" name="Titlu 1"/>
          <p:cNvSpPr>
            <a:spLocks noGrp="1"/>
          </p:cNvSpPr>
          <p:nvPr>
            <p:ph type="title"/>
          </p:nvPr>
        </p:nvSpPr>
        <p:spPr>
          <a:xfrm>
            <a:off x="6172200" y="365125"/>
            <a:ext cx="5181600" cy="1325563"/>
          </a:xfrm>
        </p:spPr>
        <p:txBody>
          <a:bodyPr/>
          <a:lstStyle/>
          <a:p>
            <a:pPr algn="ctr"/>
            <a:r>
              <a:rPr lang="en-US" dirty="0" smtClean="0">
                <a:solidFill>
                  <a:schemeClr val="bg1"/>
                </a:solidFill>
                <a:latin typeface="Castellar" panose="020A0402060406010301" pitchFamily="18" charset="0"/>
              </a:rPr>
              <a:t>ÎNFRÂNGERE GERMANIA</a:t>
            </a:r>
            <a:endParaRPr lang="ro-RO" dirty="0">
              <a:solidFill>
                <a:schemeClr val="bg1"/>
              </a:solidFill>
              <a:latin typeface="Castellar" panose="020A0402060406010301" pitchFamily="18" charset="0"/>
            </a:endParaRPr>
          </a:p>
        </p:txBody>
      </p:sp>
      <p:sp>
        <p:nvSpPr>
          <p:cNvPr id="4" name="Substituent conținut 3"/>
          <p:cNvSpPr>
            <a:spLocks noGrp="1"/>
          </p:cNvSpPr>
          <p:nvPr>
            <p:ph sz="half" idx="2"/>
          </p:nvPr>
        </p:nvSpPr>
        <p:spPr/>
        <p:txBody>
          <a:bodyPr/>
          <a:lstStyle/>
          <a:p>
            <a:pPr marL="0" indent="0">
              <a:buNone/>
            </a:pPr>
            <a:r>
              <a:rPr lang="en-US" dirty="0"/>
              <a:t>    </a:t>
            </a:r>
            <a:r>
              <a:rPr lang="en-US" sz="3200" dirty="0">
                <a:solidFill>
                  <a:schemeClr val="bg1"/>
                </a:solidFill>
              </a:rPr>
              <a:t>Pe 30 aprilie 1945, a fost capturat Reichstagul, ceea ce a însemnat înfrângerea militară a Germaniei Naziste.</a:t>
            </a:r>
            <a:endParaRPr lang="ro-RO" sz="3200" dirty="0">
              <a:solidFill>
                <a:schemeClr val="bg1"/>
              </a:solidFill>
            </a:endParaRPr>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716"/>
                </p14:media>
              </p:ext>
            </p:extLst>
          </p:nvPr>
        </p:nvPicPr>
        <p:blipFill>
          <a:blip r:embed="rId5"/>
          <a:stretch>
            <a:fillRect/>
          </a:stretch>
        </p:blipFill>
        <p:spPr>
          <a:xfrm>
            <a:off x="11353800" y="784224"/>
            <a:ext cx="487363" cy="487363"/>
          </a:xfrm>
          <a:prstGeom prst="rect">
            <a:avLst/>
          </a:prstGeom>
        </p:spPr>
      </p:pic>
    </p:spTree>
    <p:extLst>
      <p:ext uri="{BB962C8B-B14F-4D97-AF65-F5344CB8AC3E}">
        <p14:creationId xmlns:p14="http://schemas.microsoft.com/office/powerpoint/2010/main" val="1637577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92605"/>
          </a:xfrm>
        </p:spPr>
      </p:pic>
    </p:spTree>
    <p:extLst>
      <p:ext uri="{BB962C8B-B14F-4D97-AF65-F5344CB8AC3E}">
        <p14:creationId xmlns:p14="http://schemas.microsoft.com/office/powerpoint/2010/main" val="3678766810"/>
      </p:ext>
    </p:extLst>
  </p:cSld>
  <p:clrMapOvr>
    <a:masterClrMapping/>
  </p:clrMapOvr>
  <p:transition spd="med">
    <p:pull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5943600" y="1145094"/>
            <a:ext cx="2566555" cy="1821439"/>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8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8412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dreptunghi 5"/>
          <p:cNvSpPr/>
          <p:nvPr/>
        </p:nvSpPr>
        <p:spPr>
          <a:xfrm>
            <a:off x="9177454" y="2899317"/>
            <a:ext cx="2676292" cy="1471961"/>
          </a:xfrm>
          <a:prstGeom prst="wedgeRectCallout">
            <a:avLst>
              <a:gd name="adj1" fmla="val -34166"/>
              <a:gd name="adj2" fmla="val 7689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Germania a invadat Polonia, iar eu cu Franța </a:t>
            </a:r>
          </a:p>
          <a:p>
            <a:pPr algn="ctr"/>
            <a:r>
              <a:rPr lang="en-US" b="1" dirty="0" smtClean="0">
                <a:solidFill>
                  <a:schemeClr val="tx1"/>
                </a:solidFill>
              </a:rPr>
              <a:t>i-am sărit în ajutor.</a:t>
            </a:r>
            <a:endParaRPr lang="ro-RO" b="1" dirty="0">
              <a:solidFill>
                <a:schemeClr val="tx1"/>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870" end="24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6115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5943600" y="1145094"/>
            <a:ext cx="2566555" cy="1821439"/>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r>
              <a:rPr lang="en-US" b="1" dirty="0" smtClean="0">
                <a:solidFill>
                  <a:schemeClr val="tx1"/>
                </a:solidFill>
              </a:rPr>
              <a:t>!!!</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864"/>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1978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ozie 1 4"/>
          <p:cNvSpPr/>
          <p:nvPr/>
        </p:nvSpPr>
        <p:spPr>
          <a:xfrm>
            <a:off x="5943600" y="1145094"/>
            <a:ext cx="2566555" cy="1821439"/>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902" end="38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3123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
            <a:ext cx="12192000" cy="6892605"/>
          </a:xfrm>
        </p:spPr>
      </p:pic>
      <p:sp>
        <p:nvSpPr>
          <p:cNvPr id="6" name="Explozie 1 5"/>
          <p:cNvSpPr/>
          <p:nvPr/>
        </p:nvSpPr>
        <p:spPr>
          <a:xfrm>
            <a:off x="6951519" y="914400"/>
            <a:ext cx="4239491" cy="2119746"/>
          </a:xfrm>
          <a:prstGeom prst="irregularSeal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ALIANȚA CÂȘTIGĂĂĂĂ!!!</a:t>
            </a:r>
            <a:endParaRPr lang="ro-RO" b="1" dirty="0">
              <a:solidFill>
                <a:schemeClr val="tx1"/>
              </a:solidFill>
            </a:endParaRPr>
          </a:p>
        </p:txBody>
      </p:sp>
      <p:sp>
        <p:nvSpPr>
          <p:cNvPr id="7" name="CasetăText 6"/>
          <p:cNvSpPr txBox="1"/>
          <p:nvPr/>
        </p:nvSpPr>
        <p:spPr>
          <a:xfrm>
            <a:off x="692727" y="2628901"/>
            <a:ext cx="4887191" cy="2836718"/>
          </a:xfrm>
          <a:prstGeom prst="rect">
            <a:avLst/>
          </a:prstGeom>
          <a:noFill/>
        </p:spPr>
        <p:txBody>
          <a:bodyPr wrap="square" rtlCol="0">
            <a:prstTxWarp prst="textArchUp">
              <a:avLst/>
            </a:prstTxWarp>
            <a:spAutoFit/>
          </a:bodyPr>
          <a:lstStyle/>
          <a:p>
            <a:pPr algn="ctr"/>
            <a:r>
              <a:rPr lang="en-US" sz="8800" b="1" dirty="0" smtClean="0">
                <a:ln w="22225">
                  <a:solidFill>
                    <a:schemeClr val="accent2"/>
                  </a:solidFill>
                  <a:prstDash val="solid"/>
                </a:ln>
                <a:solidFill>
                  <a:schemeClr val="accent2">
                    <a:lumMod val="40000"/>
                    <a:lumOff val="60000"/>
                  </a:schemeClr>
                </a:solidFill>
              </a:rPr>
              <a:t>WINNER</a:t>
            </a:r>
            <a:endParaRPr lang="en-US" sz="8800" b="1" dirty="0">
              <a:ln w="22225">
                <a:solidFill>
                  <a:schemeClr val="accent2"/>
                </a:solidFill>
                <a:prstDash val="solid"/>
              </a:ln>
              <a:solidFill>
                <a:schemeClr val="accent2">
                  <a:lumMod val="40000"/>
                  <a:lumOff val="60000"/>
                </a:schemeClr>
              </a:solidFill>
            </a:endParaRPr>
          </a:p>
          <a:p>
            <a:pPr algn="ctr"/>
            <a:r>
              <a:rPr lang="en-US" sz="8800" b="1" dirty="0" smtClean="0">
                <a:ln w="22225">
                  <a:solidFill>
                    <a:schemeClr val="accent2"/>
                  </a:solidFill>
                  <a:prstDash val="solid"/>
                </a:ln>
                <a:solidFill>
                  <a:schemeClr val="accent2">
                    <a:lumMod val="40000"/>
                    <a:lumOff val="60000"/>
                  </a:schemeClr>
                </a:solidFill>
              </a:rPr>
              <a:t>ALIANȚA</a:t>
            </a:r>
            <a:endParaRPr lang="ro-RO" sz="8800" b="1" dirty="0">
              <a:ln w="22225">
                <a:solidFill>
                  <a:schemeClr val="accent2"/>
                </a:solidFill>
                <a:prstDash val="solid"/>
              </a:ln>
              <a:solidFill>
                <a:schemeClr val="accent2">
                  <a:lumMod val="40000"/>
                  <a:lumOff val="60000"/>
                </a:schemeClr>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750"/>
                </p14:media>
              </p:ext>
            </p:extLst>
          </p:nvPr>
        </p:nvPicPr>
        <p:blipFill>
          <a:blip r:embed="rId6"/>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266890018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applause.wav"/>
          </p:stSnd>
        </p:sndAc>
      </p:transition>
    </mc:Choice>
    <mc:Fallback xmlns="">
      <p:transition spd="slow">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5" name="Substituent conținut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6" name="Explicație în oval 5"/>
          <p:cNvSpPr/>
          <p:nvPr/>
        </p:nvSpPr>
        <p:spPr>
          <a:xfrm>
            <a:off x="7772400" y="1485900"/>
            <a:ext cx="2691246" cy="1354427"/>
          </a:xfrm>
          <a:prstGeom prst="wedgeEllipseCallout">
            <a:avLst>
              <a:gd name="adj1" fmla="val -31659"/>
              <a:gd name="adj2" fmla="val 558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După acest câștig, ce urmează???</a:t>
            </a:r>
            <a:endParaRPr lang="ro-RO" b="1" dirty="0">
              <a:solidFill>
                <a:schemeClr val="tx1"/>
              </a:solidFill>
            </a:endParaRPr>
          </a:p>
        </p:txBody>
      </p:sp>
      <p:pic>
        <p:nvPicPr>
          <p:cNvPr id="4" name="Sunet înregistrat">
            <a:hlinkClick r:id="" action="ppaction://media"/>
          </p:cNvPr>
          <p:cNvPicPr>
            <a:picLocks noChangeAspect="1"/>
          </p:cNvPicPr>
          <p:nvPr>
            <a:audioFile r:link="rId1"/>
            <p:extLst>
              <p:ext uri="{DAA4B4D4-6D71-4841-9C94-3DE7FCFB9230}">
                <p14:media xmlns:p14="http://schemas.microsoft.com/office/powerpoint/2010/main" r:embed="rId2">
                  <p14:trim st="106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7399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oval 4"/>
          <p:cNvSpPr/>
          <p:nvPr/>
        </p:nvSpPr>
        <p:spPr>
          <a:xfrm>
            <a:off x="3345873" y="3023756"/>
            <a:ext cx="2885209" cy="1974272"/>
          </a:xfrm>
          <a:prstGeom prst="wedgeEllipseCallout">
            <a:avLst>
              <a:gd name="adj1" fmla="val 36558"/>
              <a:gd name="adj2" fmla="val 5422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Adoptăm Declarația Universală a Drepturilor Omului și înființăm ONU!</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511"/>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427174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
            <a:ext cx="12192000" cy="6892605"/>
          </a:xfrm>
        </p:spPr>
      </p:pic>
      <p:sp>
        <p:nvSpPr>
          <p:cNvPr id="5" name="Explicație în dreptunghi 4"/>
          <p:cNvSpPr/>
          <p:nvPr/>
        </p:nvSpPr>
        <p:spPr>
          <a:xfrm>
            <a:off x="7393131" y="1690688"/>
            <a:ext cx="2919846" cy="1413163"/>
          </a:xfrm>
          <a:prstGeom prst="wedgeRectCallout">
            <a:avLst>
              <a:gd name="adj1" fmla="val -30797"/>
              <a:gd name="adj2" fmla="val 7279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Acestea fiind spuse, anunț încheierea celui de al Doilea Război Mondial!</a:t>
            </a:r>
            <a:endParaRPr lang="ro-RO" b="1" dirty="0">
              <a:solidFill>
                <a:schemeClr val="tx1"/>
              </a:solidFill>
            </a:endParaRPr>
          </a:p>
        </p:txBody>
      </p:sp>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705"/>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83771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en-US" dirty="0" smtClean="0">
                <a:solidFill>
                  <a:schemeClr val="accent4">
                    <a:lumMod val="40000"/>
                    <a:lumOff val="60000"/>
                  </a:schemeClr>
                </a:solidFill>
                <a:latin typeface="Castellar" panose="020A0402060406010301" pitchFamily="18" charset="0"/>
              </a:rPr>
              <a:t>URMARI</a:t>
            </a:r>
            <a:endParaRPr lang="ro-RO" dirty="0">
              <a:solidFill>
                <a:schemeClr val="accent4">
                  <a:lumMod val="40000"/>
                  <a:lumOff val="60000"/>
                </a:schemeClr>
              </a:solidFill>
              <a:latin typeface="Castellar" panose="020A0402060406010301" pitchFamily="18" charset="0"/>
            </a:endParaRPr>
          </a:p>
        </p:txBody>
      </p:sp>
      <p:graphicFrame>
        <p:nvGraphicFramePr>
          <p:cNvPr id="11" name="Substituent conținut 10"/>
          <p:cNvGraphicFramePr>
            <a:graphicFrameLocks noGrp="1"/>
          </p:cNvGraphicFramePr>
          <p:nvPr>
            <p:ph idx="1"/>
            <p:extLst>
              <p:ext uri="{D42A27DB-BD31-4B8C-83A1-F6EECF244321}">
                <p14:modId xmlns:p14="http://schemas.microsoft.com/office/powerpoint/2010/main" val="25540804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in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384" y="510864"/>
            <a:ext cx="4003289" cy="6004935"/>
          </a:xfrm>
          <a:prstGeom prst="rect">
            <a:avLst/>
          </a:prstGeom>
        </p:spPr>
      </p:pic>
      <p:pic>
        <p:nvPicPr>
          <p:cNvPr id="13" name="Imagin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5991" y="614711"/>
            <a:ext cx="3864828" cy="5797242"/>
          </a:xfrm>
          <a:prstGeom prst="rect">
            <a:avLst/>
          </a:prstGeom>
        </p:spPr>
      </p:pic>
      <p:pic>
        <p:nvPicPr>
          <p:cNvPr id="14" name="Imagin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0519" y="582653"/>
            <a:ext cx="3886200" cy="5829300"/>
          </a:xfrm>
          <a:prstGeom prst="rect">
            <a:avLst/>
          </a:prstGeom>
        </p:spPr>
      </p:pic>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1204"/>
                </p14:media>
              </p:ext>
            </p:extLst>
          </p:nvPr>
        </p:nvPicPr>
        <p:blipFill>
          <a:blip r:embed="rId11"/>
          <a:stretch>
            <a:fillRect/>
          </a:stretch>
        </p:blipFill>
        <p:spPr>
          <a:xfrm>
            <a:off x="10784215" y="784224"/>
            <a:ext cx="487363" cy="487363"/>
          </a:xfrm>
          <a:prstGeom prst="rect">
            <a:avLst/>
          </a:prstGeom>
        </p:spPr>
      </p:pic>
    </p:spTree>
    <p:extLst>
      <p:ext uri="{BB962C8B-B14F-4D97-AF65-F5344CB8AC3E}">
        <p14:creationId xmlns:p14="http://schemas.microsoft.com/office/powerpoint/2010/main" val="144032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en-US" dirty="0" smtClean="0">
                <a:solidFill>
                  <a:schemeClr val="accent4">
                    <a:lumMod val="40000"/>
                    <a:lumOff val="60000"/>
                  </a:schemeClr>
                </a:solidFill>
                <a:latin typeface="Castellar" panose="020A0402060406010301" pitchFamily="18" charset="0"/>
              </a:rPr>
              <a:t>URMARI</a:t>
            </a:r>
            <a:endParaRPr lang="ro-RO" dirty="0">
              <a:solidFill>
                <a:schemeClr val="accent4">
                  <a:lumMod val="40000"/>
                  <a:lumOff val="60000"/>
                </a:schemeClr>
              </a:solidFill>
              <a:latin typeface="Castellar" panose="020A0402060406010301" pitchFamily="18" charset="0"/>
            </a:endParaRPr>
          </a:p>
        </p:txBody>
      </p:sp>
      <p:graphicFrame>
        <p:nvGraphicFramePr>
          <p:cNvPr id="11" name="Substituent conținut 10"/>
          <p:cNvGraphicFramePr>
            <a:graphicFrameLocks noGrp="1"/>
          </p:cNvGraphicFramePr>
          <p:nvPr>
            <p:ph idx="1"/>
            <p:extLst>
              <p:ext uri="{D42A27DB-BD31-4B8C-83A1-F6EECF244321}">
                <p14:modId xmlns:p14="http://schemas.microsoft.com/office/powerpoint/2010/main" val="40210035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in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290" y="494835"/>
            <a:ext cx="4003289" cy="6004935"/>
          </a:xfrm>
          <a:prstGeom prst="rect">
            <a:avLst/>
          </a:prstGeom>
        </p:spPr>
      </p:pic>
      <p:pic>
        <p:nvPicPr>
          <p:cNvPr id="13" name="Imagin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6135" y="598681"/>
            <a:ext cx="3864828" cy="5797242"/>
          </a:xfrm>
          <a:prstGeom prst="rect">
            <a:avLst/>
          </a:prstGeom>
        </p:spPr>
      </p:pic>
      <p:pic>
        <p:nvPicPr>
          <p:cNvPr id="14" name="Imagin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9326" y="618547"/>
            <a:ext cx="3886200" cy="5829300"/>
          </a:xfrm>
          <a:prstGeom prst="rect">
            <a:avLst/>
          </a:prstGeom>
        </p:spPr>
      </p:pic>
      <p:pic>
        <p:nvPicPr>
          <p:cNvPr id="3" name="Sunet înregistrat">
            <a:hlinkClick r:id="" action="ppaction://media"/>
          </p:cNvPr>
          <p:cNvPicPr>
            <a:picLocks noChangeAspect="1"/>
          </p:cNvPicPr>
          <p:nvPr>
            <a:audioFile r:link="rId1"/>
            <p:extLst>
              <p:ext uri="{DAA4B4D4-6D71-4841-9C94-3DE7FCFB9230}">
                <p14:media xmlns:p14="http://schemas.microsoft.com/office/powerpoint/2010/main" r:embed="rId2">
                  <p14:trim st="1079"/>
                </p14:media>
              </p:ext>
            </p:extLst>
          </p:nvPr>
        </p:nvPicPr>
        <p:blipFill>
          <a:blip r:embed="rId11"/>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1764296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7000" y="-2667001"/>
            <a:ext cx="6858001" cy="12192000"/>
          </a:xfrm>
          <a:prstGeom prst="rect">
            <a:avLst/>
          </a:prstGeom>
        </p:spPr>
      </p:pic>
      <p:sp>
        <p:nvSpPr>
          <p:cNvPr id="2" name="Titlu 1"/>
          <p:cNvSpPr>
            <a:spLocks noGrp="1"/>
          </p:cNvSpPr>
          <p:nvPr>
            <p:ph type="title"/>
          </p:nvPr>
        </p:nvSpPr>
        <p:spPr/>
        <p:txBody>
          <a:bodyPr/>
          <a:lstStyle/>
          <a:p>
            <a:pPr algn="ctr"/>
            <a:r>
              <a:rPr lang="en-US" dirty="0" smtClean="0">
                <a:solidFill>
                  <a:schemeClr val="accent4">
                    <a:lumMod val="40000"/>
                    <a:lumOff val="60000"/>
                  </a:schemeClr>
                </a:solidFill>
                <a:latin typeface="Castellar" panose="020A0402060406010301" pitchFamily="18" charset="0"/>
              </a:rPr>
              <a:t>concluzii</a:t>
            </a:r>
            <a:endParaRPr lang="ro-RO" dirty="0">
              <a:solidFill>
                <a:schemeClr val="accent4">
                  <a:lumMod val="40000"/>
                  <a:lumOff val="60000"/>
                </a:schemeClr>
              </a:solidFill>
              <a:latin typeface="Castellar" panose="020A0402060406010301" pitchFamily="18" charset="0"/>
            </a:endParaRPr>
          </a:p>
        </p:txBody>
      </p:sp>
      <p:sp>
        <p:nvSpPr>
          <p:cNvPr id="3" name="Substituent conținut 2"/>
          <p:cNvSpPr>
            <a:spLocks noGrp="1"/>
          </p:cNvSpPr>
          <p:nvPr>
            <p:ph idx="1"/>
          </p:nvPr>
        </p:nvSpPr>
        <p:spPr/>
        <p:txBody>
          <a:bodyPr>
            <a:normAutofit/>
          </a:bodyPr>
          <a:lstStyle/>
          <a:p>
            <a:pPr>
              <a:buFont typeface="Wingdings" panose="05000000000000000000" pitchFamily="2" charset="2"/>
              <a:buChar char="Ø"/>
            </a:pPr>
            <a:r>
              <a:rPr lang="ro-RO" sz="3600" b="1" dirty="0" smtClean="0">
                <a:solidFill>
                  <a:schemeClr val="accent4">
                    <a:lumMod val="40000"/>
                    <a:lumOff val="60000"/>
                  </a:schemeClr>
                </a:solidFill>
              </a:rPr>
              <a:t>Al Doilea Război Mondial</a:t>
            </a:r>
            <a:r>
              <a:rPr lang="en-US" sz="3600" b="1" dirty="0">
                <a:solidFill>
                  <a:schemeClr val="accent4">
                    <a:lumMod val="40000"/>
                    <a:lumOff val="60000"/>
                  </a:schemeClr>
                </a:solidFill>
              </a:rPr>
              <a:t> </a:t>
            </a:r>
            <a:r>
              <a:rPr lang="en-US" sz="3600" dirty="0" smtClean="0">
                <a:solidFill>
                  <a:schemeClr val="accent4">
                    <a:lumMod val="40000"/>
                    <a:lumOff val="60000"/>
                  </a:schemeClr>
                </a:solidFill>
              </a:rPr>
              <a:t>a </a:t>
            </a:r>
            <a:r>
              <a:rPr lang="en-US" sz="3600" dirty="0">
                <a:solidFill>
                  <a:schemeClr val="accent4">
                    <a:lumMod val="40000"/>
                    <a:lumOff val="60000"/>
                  </a:schemeClr>
                </a:solidFill>
              </a:rPr>
              <a:t>fost cel mai întins război din </a:t>
            </a:r>
            <a:r>
              <a:rPr lang="en-US" sz="3600" dirty="0" smtClean="0">
                <a:solidFill>
                  <a:schemeClr val="accent4">
                    <a:lumMod val="40000"/>
                    <a:lumOff val="60000"/>
                  </a:schemeClr>
                </a:solidFill>
              </a:rPr>
              <a:t>istorie </a:t>
            </a:r>
            <a:r>
              <a:rPr lang="en-US" sz="3600" dirty="0">
                <a:solidFill>
                  <a:schemeClr val="accent4">
                    <a:lumMod val="40000"/>
                    <a:lumOff val="60000"/>
                  </a:schemeClr>
                </a:solidFill>
              </a:rPr>
              <a:t>și a implicat direct mai mult de 100 de milioane de oameni din peste 30 de țări</a:t>
            </a:r>
            <a:r>
              <a:rPr lang="en-US" sz="3600" dirty="0" smtClean="0">
                <a:solidFill>
                  <a:schemeClr val="accent4">
                    <a:lumMod val="40000"/>
                    <a:lumOff val="60000"/>
                  </a:schemeClr>
                </a:solidFill>
              </a:rPr>
              <a:t>.</a:t>
            </a:r>
          </a:p>
          <a:p>
            <a:pPr>
              <a:buFont typeface="Wingdings" panose="05000000000000000000" pitchFamily="2" charset="2"/>
              <a:buChar char="Ø"/>
            </a:pPr>
            <a:endParaRPr lang="en-US" sz="3600" dirty="0">
              <a:solidFill>
                <a:schemeClr val="accent4">
                  <a:lumMod val="40000"/>
                  <a:lumOff val="60000"/>
                </a:schemeClr>
              </a:solidFill>
            </a:endParaRPr>
          </a:p>
          <a:p>
            <a:pPr>
              <a:buFont typeface="Wingdings" panose="05000000000000000000" pitchFamily="2" charset="2"/>
              <a:buChar char="Ø"/>
            </a:pPr>
            <a:r>
              <a:rPr lang="ro-RO" sz="3600" dirty="0">
                <a:solidFill>
                  <a:schemeClr val="accent4">
                    <a:lumMod val="40000"/>
                    <a:lumOff val="60000"/>
                  </a:schemeClr>
                </a:solidFill>
              </a:rPr>
              <a:t>Marcat de moartea masivă a </a:t>
            </a:r>
            <a:r>
              <a:rPr lang="ro-RO" sz="3600" dirty="0" smtClean="0">
                <a:solidFill>
                  <a:schemeClr val="accent4">
                    <a:lumMod val="40000"/>
                    <a:lumOff val="60000"/>
                  </a:schemeClr>
                </a:solidFill>
              </a:rPr>
              <a:t>civililor </a:t>
            </a:r>
            <a:r>
              <a:rPr lang="ro-RO" sz="3600" dirty="0">
                <a:solidFill>
                  <a:schemeClr val="accent4">
                    <a:lumMod val="40000"/>
                    <a:lumOff val="60000"/>
                  </a:schemeClr>
                </a:solidFill>
              </a:rPr>
              <a:t>el a dus la între </a:t>
            </a:r>
            <a:r>
              <a:rPr lang="ro-RO" sz="3600" b="1" dirty="0">
                <a:solidFill>
                  <a:schemeClr val="accent4">
                    <a:lumMod val="40000"/>
                    <a:lumOff val="60000"/>
                  </a:schemeClr>
                </a:solidFill>
              </a:rPr>
              <a:t>50</a:t>
            </a:r>
            <a:r>
              <a:rPr lang="ro-RO" sz="3600" dirty="0">
                <a:solidFill>
                  <a:schemeClr val="accent4">
                    <a:lumMod val="40000"/>
                    <a:lumOff val="60000"/>
                  </a:schemeClr>
                </a:solidFill>
              </a:rPr>
              <a:t> și </a:t>
            </a:r>
            <a:r>
              <a:rPr lang="ro-RO" sz="3600" b="1" dirty="0">
                <a:solidFill>
                  <a:schemeClr val="accent4">
                    <a:lumMod val="40000"/>
                    <a:lumOff val="60000"/>
                  </a:schemeClr>
                </a:solidFill>
              </a:rPr>
              <a:t>85 de milioane de decese</a:t>
            </a:r>
            <a:r>
              <a:rPr lang="ro-RO" sz="3600" dirty="0">
                <a:solidFill>
                  <a:schemeClr val="accent4">
                    <a:lumMod val="40000"/>
                    <a:lumOff val="60000"/>
                  </a:schemeClr>
                </a:solidFill>
              </a:rPr>
              <a:t>, mai mult decât orice alt conflict</a:t>
            </a:r>
            <a:r>
              <a:rPr lang="ro-RO" sz="3600" dirty="0" smtClean="0">
                <a:solidFill>
                  <a:schemeClr val="accent4">
                    <a:lumMod val="40000"/>
                    <a:lumOff val="60000"/>
                  </a:schemeClr>
                </a:solidFill>
              </a:rPr>
              <a:t>⁠ </a:t>
            </a:r>
            <a:r>
              <a:rPr lang="ro-RO" sz="3600" dirty="0">
                <a:solidFill>
                  <a:schemeClr val="accent4">
                    <a:lumMod val="40000"/>
                    <a:lumOff val="60000"/>
                  </a:schemeClr>
                </a:solidFill>
              </a:rPr>
              <a:t>din istoria omenirii</a:t>
            </a:r>
            <a:r>
              <a:rPr lang="ro-RO" sz="3600" dirty="0" smtClean="0">
                <a:solidFill>
                  <a:schemeClr val="accent4">
                    <a:lumMod val="40000"/>
                    <a:lumOff val="60000"/>
                  </a:schemeClr>
                </a:solidFill>
              </a:rPr>
              <a:t>.</a:t>
            </a:r>
            <a:endParaRPr lang="ro-RO" sz="3600" dirty="0">
              <a:solidFill>
                <a:schemeClr val="accent4">
                  <a:lumMod val="40000"/>
                  <a:lumOff val="60000"/>
                </a:schemeClr>
              </a:solidFill>
            </a:endParaRPr>
          </a:p>
        </p:txBody>
      </p:sp>
      <p:sp>
        <p:nvSpPr>
          <p:cNvPr id="16" name="CasetăText 15"/>
          <p:cNvSpPr txBox="1"/>
          <p:nvPr/>
        </p:nvSpPr>
        <p:spPr>
          <a:xfrm>
            <a:off x="10478530" y="6517482"/>
            <a:ext cx="184731" cy="369332"/>
          </a:xfrm>
          <a:prstGeom prst="rect">
            <a:avLst/>
          </a:prstGeom>
          <a:noFill/>
        </p:spPr>
        <p:txBody>
          <a:bodyPr wrap="none" rtlCol="0">
            <a:spAutoFit/>
          </a:bodyPr>
          <a:lstStyle/>
          <a:p>
            <a:endParaRPr lang="ro-RO" dirty="0"/>
          </a:p>
        </p:txBody>
      </p:sp>
      <p:pic>
        <p:nvPicPr>
          <p:cNvPr id="6" name="Sunet înregistrat">
            <a:hlinkClick r:id="" action="ppaction://media"/>
          </p:cNvPr>
          <p:cNvPicPr>
            <a:picLocks noChangeAspect="1"/>
          </p:cNvPicPr>
          <p:nvPr>
            <a:audioFile r:link="rId1"/>
            <p:extLst>
              <p:ext uri="{DAA4B4D4-6D71-4841-9C94-3DE7FCFB9230}">
                <p14:media xmlns:p14="http://schemas.microsoft.com/office/powerpoint/2010/main" r:embed="rId2">
                  <p14:trim st="792"/>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4161462798"/>
      </p:ext>
    </p:extLst>
  </p:cSld>
  <p:clrMapOvr>
    <a:masterClrMapping/>
  </p:clrMapOvr>
  <p:transition spd="slow" advTm="2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p:cNvPicPr>
            <a:picLocks noChangeAspect="1"/>
          </p:cNvPicPr>
          <p:nvPr/>
        </p:nvPicPr>
        <p:blipFill rotWithShape="1">
          <a:blip r:embed="rId4"/>
          <a:srcRect l="17518" r="158" b="2000"/>
          <a:stretch/>
        </p:blipFill>
        <p:spPr>
          <a:xfrm rot="16200000">
            <a:off x="2666999" y="-2667001"/>
            <a:ext cx="6858001" cy="12192000"/>
          </a:xfrm>
          <a:prstGeom prst="rect">
            <a:avLst/>
          </a:prstGeom>
        </p:spPr>
      </p:pic>
      <p:sp>
        <p:nvSpPr>
          <p:cNvPr id="2" name="Titlu 1"/>
          <p:cNvSpPr>
            <a:spLocks noGrp="1"/>
          </p:cNvSpPr>
          <p:nvPr>
            <p:ph type="title"/>
          </p:nvPr>
        </p:nvSpPr>
        <p:spPr/>
        <p:txBody>
          <a:bodyPr/>
          <a:lstStyle/>
          <a:p>
            <a:pPr algn="ctr"/>
            <a:r>
              <a:rPr lang="en-US" dirty="0" smtClean="0">
                <a:solidFill>
                  <a:schemeClr val="accent4">
                    <a:lumMod val="40000"/>
                    <a:lumOff val="60000"/>
                  </a:schemeClr>
                </a:solidFill>
                <a:latin typeface="Castellar" panose="020A0402060406010301" pitchFamily="18" charset="0"/>
              </a:rPr>
              <a:t>BIBLIOGRAFIE</a:t>
            </a:r>
            <a:endParaRPr lang="ro-RO" dirty="0">
              <a:solidFill>
                <a:schemeClr val="accent4">
                  <a:lumMod val="40000"/>
                  <a:lumOff val="60000"/>
                </a:schemeClr>
              </a:solidFill>
              <a:latin typeface="Castellar" panose="020A0402060406010301" pitchFamily="18" charset="0"/>
            </a:endParaRPr>
          </a:p>
        </p:txBody>
      </p:sp>
      <p:sp>
        <p:nvSpPr>
          <p:cNvPr id="3" name="Substituent conținut 2"/>
          <p:cNvSpPr>
            <a:spLocks noGrp="1"/>
          </p:cNvSpPr>
          <p:nvPr>
            <p:ph idx="1"/>
          </p:nvPr>
        </p:nvSpPr>
        <p:spPr/>
        <p:txBody>
          <a:bodyPr>
            <a:normAutofit/>
          </a:bodyPr>
          <a:lstStyle/>
          <a:p>
            <a:pPr marL="0" indent="0">
              <a:buNone/>
            </a:pPr>
            <a:r>
              <a:rPr lang="en-US" sz="4000" dirty="0" smtClean="0">
                <a:solidFill>
                  <a:schemeClr val="accent4">
                    <a:lumMod val="40000"/>
                    <a:lumOff val="60000"/>
                  </a:schemeClr>
                </a:solidFill>
              </a:rPr>
              <a:t>-</a:t>
            </a:r>
            <a:r>
              <a:rPr lang="en-US" sz="4000" dirty="0" smtClean="0">
                <a:solidFill>
                  <a:schemeClr val="accent4">
                    <a:lumMod val="40000"/>
                    <a:lumOff val="60000"/>
                  </a:schemeClr>
                </a:solidFill>
                <a:hlinkClick r:id="rId5"/>
              </a:rPr>
              <a:t>https://ro.wikipedia.org</a:t>
            </a:r>
            <a:endParaRPr lang="en-US" sz="4000" dirty="0" smtClean="0">
              <a:solidFill>
                <a:schemeClr val="accent4">
                  <a:lumMod val="40000"/>
                  <a:lumOff val="60000"/>
                </a:schemeClr>
              </a:solidFill>
            </a:endParaRPr>
          </a:p>
          <a:p>
            <a:pPr marL="0" indent="0">
              <a:buNone/>
            </a:pPr>
            <a:r>
              <a:rPr lang="en-US" sz="4000" dirty="0" smtClean="0">
                <a:solidFill>
                  <a:schemeClr val="accent4">
                    <a:lumMod val="40000"/>
                    <a:lumOff val="60000"/>
                  </a:schemeClr>
                </a:solidFill>
              </a:rPr>
              <a:t>-</a:t>
            </a:r>
            <a:r>
              <a:rPr lang="en-US" sz="4000" dirty="0" smtClean="0">
                <a:solidFill>
                  <a:schemeClr val="accent4">
                    <a:lumMod val="40000"/>
                    <a:lumOff val="60000"/>
                  </a:schemeClr>
                </a:solidFill>
                <a:hlinkClick r:id="rId6"/>
              </a:rPr>
              <a:t>https://www.twinkl.ro</a:t>
            </a:r>
            <a:endParaRPr lang="en-US" sz="4000" dirty="0">
              <a:solidFill>
                <a:schemeClr val="accent4">
                  <a:lumMod val="40000"/>
                  <a:lumOff val="60000"/>
                </a:schemeClr>
              </a:solidFill>
            </a:endParaRPr>
          </a:p>
        </p:txBody>
      </p:sp>
      <p:pic>
        <p:nvPicPr>
          <p:cNvPr id="5" name="Sunet înregistrat">
            <a:hlinkClick r:id="" action="ppaction://media"/>
          </p:cNvPr>
          <p:cNvPicPr>
            <a:picLocks noChangeAspect="1"/>
          </p:cNvPicPr>
          <p:nvPr>
            <a:audioFile r:link="rId1"/>
            <p:extLst>
              <p:ext uri="{DAA4B4D4-6D71-4841-9C94-3DE7FCFB9230}">
                <p14:media xmlns:p14="http://schemas.microsoft.com/office/powerpoint/2010/main" r:embed="rId2">
                  <p14:trim st="690" end="349"/>
                </p14:media>
              </p:ext>
            </p:extLst>
          </p:nvPr>
        </p:nvPicPr>
        <p:blipFill>
          <a:blip r:embed="rId7"/>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51082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dirty="0"/>
          </a:p>
        </p:txBody>
      </p:sp>
      <p:pic>
        <p:nvPicPr>
          <p:cNvPr id="4" name="Substituent conținut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p:spPr>
      </p:pic>
      <p:sp>
        <p:nvSpPr>
          <p:cNvPr id="6" name="Explicație în oval 5"/>
          <p:cNvSpPr/>
          <p:nvPr/>
        </p:nvSpPr>
        <p:spPr>
          <a:xfrm>
            <a:off x="144966" y="3389971"/>
            <a:ext cx="2341756" cy="1427356"/>
          </a:xfrm>
          <a:prstGeom prst="wedgeEllipseCallout">
            <a:avLst>
              <a:gd name="adj1" fmla="val 44405"/>
              <a:gd name="adj2" fmla="val 5156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Polonezii ne-au sabotat la graniță.</a:t>
            </a:r>
            <a:endParaRPr lang="ro-RO" b="1" dirty="0">
              <a:solidFill>
                <a:schemeClr val="tx1"/>
              </a:solidFill>
            </a:endParaRPr>
          </a:p>
        </p:txBody>
      </p:sp>
      <p:pic>
        <p:nvPicPr>
          <p:cNvPr id="7" name="Sunet înregistrat">
            <a:hlinkClick r:id="" action="ppaction://media"/>
          </p:cNvPr>
          <p:cNvPicPr>
            <a:picLocks noChangeAspect="1"/>
          </p:cNvPicPr>
          <p:nvPr>
            <a:audioFile r:link="rId1"/>
            <p:extLst>
              <p:ext uri="{DAA4B4D4-6D71-4841-9C94-3DE7FCFB9230}">
                <p14:media xmlns:p14="http://schemas.microsoft.com/office/powerpoint/2010/main" r:embed="rId2">
                  <p14:trim st="781" end="383"/>
                </p14:media>
              </p:ext>
            </p:extLst>
          </p:nvPr>
        </p:nvPicPr>
        <p:blipFill>
          <a:blip r:embed="rId5"/>
          <a:stretch>
            <a:fillRect/>
          </a:stretch>
        </p:blipFill>
        <p:spPr>
          <a:xfrm>
            <a:off x="10866437" y="784224"/>
            <a:ext cx="487363" cy="487363"/>
          </a:xfrm>
          <a:prstGeom prst="rect">
            <a:avLst/>
          </a:prstGeom>
        </p:spPr>
      </p:pic>
    </p:spTree>
    <p:extLst>
      <p:ext uri="{BB962C8B-B14F-4D97-AF65-F5344CB8AC3E}">
        <p14:creationId xmlns:p14="http://schemas.microsoft.com/office/powerpoint/2010/main" val="37864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1842</Words>
  <Application>Microsoft Office PowerPoint</Application>
  <PresentationFormat>Ecran lat</PresentationFormat>
  <Paragraphs>183</Paragraphs>
  <Slides>89</Slides>
  <Notes>0</Notes>
  <HiddenSlides>0</HiddenSlides>
  <MMClips>88</MMClips>
  <ScaleCrop>false</ScaleCrop>
  <HeadingPairs>
    <vt:vector size="6" baseType="variant">
      <vt:variant>
        <vt:lpstr>Fonturi utilizate</vt:lpstr>
      </vt:variant>
      <vt:variant>
        <vt:i4>15</vt:i4>
      </vt:variant>
      <vt:variant>
        <vt:lpstr>Temă</vt:lpstr>
      </vt:variant>
      <vt:variant>
        <vt:i4>1</vt:i4>
      </vt:variant>
      <vt:variant>
        <vt:lpstr>Titluri diapozitive</vt:lpstr>
      </vt:variant>
      <vt:variant>
        <vt:i4>89</vt:i4>
      </vt:variant>
    </vt:vector>
  </HeadingPairs>
  <TitlesOfParts>
    <vt:vector size="105" baseType="lpstr">
      <vt:lpstr>Algerian</vt:lpstr>
      <vt:lpstr>Arial</vt:lpstr>
      <vt:lpstr>Arial Black</vt:lpstr>
      <vt:lpstr>Bahnschrift Light</vt:lpstr>
      <vt:lpstr>Blackadder ITC</vt:lpstr>
      <vt:lpstr>Bodoni MT Black</vt:lpstr>
      <vt:lpstr>Calibri</vt:lpstr>
      <vt:lpstr>Calibri Light</vt:lpstr>
      <vt:lpstr>Cambria</vt:lpstr>
      <vt:lpstr>Cambria Math</vt:lpstr>
      <vt:lpstr>Castellar</vt:lpstr>
      <vt:lpstr>Harlow Solid Italic</vt:lpstr>
      <vt:lpstr>High Tower Text</vt:lpstr>
      <vt:lpstr>Kristen ITC</vt:lpstr>
      <vt:lpstr>Wingdings</vt:lpstr>
      <vt:lpstr>Temă Office</vt:lpstr>
      <vt:lpstr>Al Doilea Razboi Mondial EUROPA</vt:lpstr>
      <vt:lpstr>Cuprins</vt:lpstr>
      <vt:lpstr>Definire</vt:lpstr>
      <vt:lpstr>AXA</vt:lpstr>
      <vt:lpstr>Alianta</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Atacul asupra frantei</vt:lpstr>
      <vt:lpstr>Prezentare PowerPoint</vt:lpstr>
      <vt:lpstr>Prezentare PowerPoint</vt:lpstr>
      <vt:lpstr>Pactul stalin-hitler</vt:lpstr>
      <vt:lpstr>RAZBOIUL DE IARNA</vt:lpstr>
      <vt:lpstr>Prezentare PowerPoint</vt:lpstr>
      <vt:lpstr>Prezentare PowerPoint</vt:lpstr>
      <vt:lpstr>Prezentare PowerPoint</vt:lpstr>
      <vt:lpstr>Prezentare PowerPoint</vt:lpstr>
      <vt:lpstr>Operatiunea Weserübung</vt:lpstr>
      <vt:lpstr>Prezentare PowerPoint</vt:lpstr>
      <vt:lpstr>Planul manstein</vt:lpstr>
      <vt:lpstr>Prezentare PowerPoint</vt:lpstr>
      <vt:lpstr>Batalia alpilor occidentali</vt:lpstr>
      <vt:lpstr>Armistitiul de la Compiègne</vt:lpstr>
      <vt:lpstr>Prezentare PowerPoint</vt:lpstr>
      <vt:lpstr>Batalia angliei</vt:lpstr>
      <vt:lpstr>Prezentare PowerPoint</vt:lpstr>
      <vt:lpstr>Prezentare PowerPoint</vt:lpstr>
      <vt:lpstr>Operatiunea Sonnenblume</vt:lpstr>
      <vt:lpstr>Campania din Africa de Nord</vt:lpstr>
      <vt:lpstr>Prezentare PowerPoint</vt:lpstr>
      <vt:lpstr>Prezentare PowerPoint</vt:lpstr>
      <vt:lpstr>Prezentare PowerPoint</vt:lpstr>
      <vt:lpstr>Prezentare PowerPoint</vt:lpstr>
      <vt:lpstr>Prezentare PowerPoint</vt:lpstr>
      <vt:lpstr>Operatiunea Barbarossa</vt:lpstr>
      <vt:lpstr>Prezentare PowerPoint</vt:lpstr>
      <vt:lpstr>Prezentare PowerPoint</vt:lpstr>
      <vt:lpstr>ALIANTA MILITARA CONTRA GERMANIA</vt:lpstr>
      <vt:lpstr>Prezentare PowerPoint</vt:lpstr>
      <vt:lpstr>Frontul de Rasarit</vt:lpstr>
      <vt:lpstr>Prezentare PowerPoint</vt:lpstr>
      <vt:lpstr>Operatiunea Crusader⁠</vt:lpstr>
      <vt:lpstr>Prezentare PowerPoint</vt:lpstr>
      <vt:lpstr>Ofensiva contra Germani⁠</vt:lpstr>
      <vt:lpstr>Prezentare PowerPoint</vt:lpstr>
      <vt:lpstr>Operatiunea Husky</vt:lpstr>
      <vt:lpstr>Prezentare PowerPoint</vt:lpstr>
      <vt:lpstr>Prezentare PowerPoint</vt:lpstr>
      <vt:lpstr>Prezentare PowerPoint</vt:lpstr>
      <vt:lpstr>ZIUA Z</vt:lpstr>
      <vt:lpstr>Prezentare PowerPoint</vt:lpstr>
      <vt:lpstr>Operatiunea Bagration</vt:lpstr>
      <vt:lpstr>Prezentare PowerPoint</vt:lpstr>
      <vt:lpstr>OFENSIVA DIN ARDENI</vt:lpstr>
      <vt:lpstr>Prezentare PowerPoint</vt:lpstr>
      <vt:lpstr>Invadarea germaniei</vt:lpstr>
      <vt:lpstr>Capitulare italia</vt:lpstr>
      <vt:lpstr>ÎNFRÂNGERE GERMANIA</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URMARI</vt:lpstr>
      <vt:lpstr>URMARI</vt:lpstr>
      <vt:lpstr>concluzii</vt:lpstr>
      <vt:lpstr>BIBLIOGRAFIE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 doilea război mondial</dc:title>
  <dc:creator>Cont Microsoft</dc:creator>
  <cp:lastModifiedBy>Cont Microsoft</cp:lastModifiedBy>
  <cp:revision>124</cp:revision>
  <dcterms:created xsi:type="dcterms:W3CDTF">2023-05-27T13:34:07Z</dcterms:created>
  <dcterms:modified xsi:type="dcterms:W3CDTF">2023-05-30T17:01:43Z</dcterms:modified>
</cp:coreProperties>
</file>